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9" r:id="rId1"/>
  </p:sldMasterIdLst>
  <p:notesMasterIdLst>
    <p:notesMasterId r:id="rId15"/>
  </p:notesMasterIdLst>
  <p:sldIdLst>
    <p:sldId id="267" r:id="rId2"/>
    <p:sldId id="257" r:id="rId3"/>
    <p:sldId id="258" r:id="rId4"/>
    <p:sldId id="259" r:id="rId5"/>
    <p:sldId id="260" r:id="rId6"/>
    <p:sldId id="261" r:id="rId7"/>
    <p:sldId id="262" r:id="rId8"/>
    <p:sldId id="263" r:id="rId9"/>
    <p:sldId id="264" r:id="rId10"/>
    <p:sldId id="265" r:id="rId11"/>
    <p:sldId id="266"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4D60E7-9B3B-47E9-8A77-FF6ECFC4528F}" v="2" dt="2026-07-14T06:47:43.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f siddiqui" userId="96bb672f4a89912b" providerId="LiveId" clId="{A8B009FD-9389-4E07-BCFA-EC92353844F4}"/>
    <pc:docChg chg="custSel addSld delSld modSld">
      <pc:chgData name="saif siddiqui" userId="96bb672f4a89912b" providerId="LiveId" clId="{A8B009FD-9389-4E07-BCFA-EC92353844F4}" dt="2026-07-14T06:48:06.192" v="1012" actId="1076"/>
      <pc:docMkLst>
        <pc:docMk/>
      </pc:docMkLst>
      <pc:sldChg chg="modSp mod">
        <pc:chgData name="saif siddiqui" userId="96bb672f4a89912b" providerId="LiveId" clId="{A8B009FD-9389-4E07-BCFA-EC92353844F4}" dt="2026-07-06T06:53:24.523" v="511" actId="255"/>
        <pc:sldMkLst>
          <pc:docMk/>
          <pc:sldMk cId="2222151887" sldId="257"/>
        </pc:sldMkLst>
        <pc:spChg chg="mod">
          <ac:chgData name="saif siddiqui" userId="96bb672f4a89912b" providerId="LiveId" clId="{A8B009FD-9389-4E07-BCFA-EC92353844F4}" dt="2026-07-06T06:52:02.706" v="506" actId="14100"/>
          <ac:spMkLst>
            <pc:docMk/>
            <pc:sldMk cId="2222151887" sldId="257"/>
            <ac:spMk id="2" creationId="{21ED6E87-552A-75C9-D51D-8CE9FFA3D077}"/>
          </ac:spMkLst>
        </pc:spChg>
        <pc:spChg chg="mod">
          <ac:chgData name="saif siddiqui" userId="96bb672f4a89912b" providerId="LiveId" clId="{A8B009FD-9389-4E07-BCFA-EC92353844F4}" dt="2026-07-06T06:52:19.298" v="509" actId="27636"/>
          <ac:spMkLst>
            <pc:docMk/>
            <pc:sldMk cId="2222151887" sldId="257"/>
            <ac:spMk id="3" creationId="{C77CEFFC-0C65-FC3D-6D6F-03B97D58A4D9}"/>
          </ac:spMkLst>
        </pc:spChg>
        <pc:spChg chg="mod">
          <ac:chgData name="saif siddiqui" userId="96bb672f4a89912b" providerId="LiveId" clId="{A8B009FD-9389-4E07-BCFA-EC92353844F4}" dt="2026-07-06T06:53:24.523" v="511" actId="255"/>
          <ac:spMkLst>
            <pc:docMk/>
            <pc:sldMk cId="2222151887" sldId="257"/>
            <ac:spMk id="4" creationId="{B472B368-AE74-3B30-91AE-7044628E9CD4}"/>
          </ac:spMkLst>
        </pc:spChg>
      </pc:sldChg>
      <pc:sldChg chg="modSp mod">
        <pc:chgData name="saif siddiqui" userId="96bb672f4a89912b" providerId="LiveId" clId="{A8B009FD-9389-4E07-BCFA-EC92353844F4}" dt="2026-07-06T06:55:22.616" v="549" actId="20577"/>
        <pc:sldMkLst>
          <pc:docMk/>
          <pc:sldMk cId="2056519675" sldId="258"/>
        </pc:sldMkLst>
        <pc:spChg chg="mod">
          <ac:chgData name="saif siddiqui" userId="96bb672f4a89912b" providerId="LiveId" clId="{A8B009FD-9389-4E07-BCFA-EC92353844F4}" dt="2026-07-06T06:53:37.851" v="529" actId="20577"/>
          <ac:spMkLst>
            <pc:docMk/>
            <pc:sldMk cId="2056519675" sldId="258"/>
            <ac:spMk id="2" creationId="{4FD6485E-A0DE-EBD5-CC43-45B444DA602C}"/>
          </ac:spMkLst>
        </pc:spChg>
        <pc:spChg chg="mod">
          <ac:chgData name="saif siddiqui" userId="96bb672f4a89912b" providerId="LiveId" clId="{A8B009FD-9389-4E07-BCFA-EC92353844F4}" dt="2026-07-06T06:54:21.886" v="536" actId="12"/>
          <ac:spMkLst>
            <pc:docMk/>
            <pc:sldMk cId="2056519675" sldId="258"/>
            <ac:spMk id="3" creationId="{9568F48B-0674-15F0-BD2C-988DC0976038}"/>
          </ac:spMkLst>
        </pc:spChg>
        <pc:spChg chg="mod">
          <ac:chgData name="saif siddiqui" userId="96bb672f4a89912b" providerId="LiveId" clId="{A8B009FD-9389-4E07-BCFA-EC92353844F4}" dt="2026-07-06T06:55:22.616" v="549" actId="20577"/>
          <ac:spMkLst>
            <pc:docMk/>
            <pc:sldMk cId="2056519675" sldId="258"/>
            <ac:spMk id="4" creationId="{CF4C3197-2F35-BDEA-B868-D937DDD05B16}"/>
          </ac:spMkLst>
        </pc:spChg>
      </pc:sldChg>
      <pc:sldChg chg="modSp mod">
        <pc:chgData name="saif siddiqui" userId="96bb672f4a89912b" providerId="LiveId" clId="{A8B009FD-9389-4E07-BCFA-EC92353844F4}" dt="2026-07-06T07:04:29.821" v="693"/>
        <pc:sldMkLst>
          <pc:docMk/>
          <pc:sldMk cId="3050516044" sldId="259"/>
        </pc:sldMkLst>
        <pc:spChg chg="mod">
          <ac:chgData name="saif siddiqui" userId="96bb672f4a89912b" providerId="LiveId" clId="{A8B009FD-9389-4E07-BCFA-EC92353844F4}" dt="2026-07-06T07:04:29.821" v="693"/>
          <ac:spMkLst>
            <pc:docMk/>
            <pc:sldMk cId="3050516044" sldId="259"/>
            <ac:spMk id="2" creationId="{D8DA3B47-D2AC-A73C-2042-0C4BB0DB0082}"/>
          </ac:spMkLst>
        </pc:spChg>
        <pc:spChg chg="mod">
          <ac:chgData name="saif siddiqui" userId="96bb672f4a89912b" providerId="LiveId" clId="{A8B009FD-9389-4E07-BCFA-EC92353844F4}" dt="2026-07-06T06:56:13.234" v="555" actId="14100"/>
          <ac:spMkLst>
            <pc:docMk/>
            <pc:sldMk cId="3050516044" sldId="259"/>
            <ac:spMk id="3" creationId="{4715CC55-0DDB-4F74-FB08-AF1A2326BED4}"/>
          </ac:spMkLst>
        </pc:spChg>
        <pc:spChg chg="mod">
          <ac:chgData name="saif siddiqui" userId="96bb672f4a89912b" providerId="LiveId" clId="{A8B009FD-9389-4E07-BCFA-EC92353844F4}" dt="2026-07-06T06:56:36.333" v="565" actId="20577"/>
          <ac:spMkLst>
            <pc:docMk/>
            <pc:sldMk cId="3050516044" sldId="259"/>
            <ac:spMk id="4" creationId="{4B50EFA2-FB21-31A9-4ABB-28AB3B829440}"/>
          </ac:spMkLst>
        </pc:spChg>
      </pc:sldChg>
      <pc:sldChg chg="modSp mod">
        <pc:chgData name="saif siddiqui" userId="96bb672f4a89912b" providerId="LiveId" clId="{A8B009FD-9389-4E07-BCFA-EC92353844F4}" dt="2026-07-06T07:04:29.821" v="693"/>
        <pc:sldMkLst>
          <pc:docMk/>
          <pc:sldMk cId="1476721633" sldId="260"/>
        </pc:sldMkLst>
        <pc:spChg chg="mod">
          <ac:chgData name="saif siddiqui" userId="96bb672f4a89912b" providerId="LiveId" clId="{A8B009FD-9389-4E07-BCFA-EC92353844F4}" dt="2026-07-06T07:04:29.821" v="693"/>
          <ac:spMkLst>
            <pc:docMk/>
            <pc:sldMk cId="1476721633" sldId="260"/>
            <ac:spMk id="2" creationId="{66AAD0C0-E2ED-9297-31AE-98B5C557C3F1}"/>
          </ac:spMkLst>
        </pc:spChg>
        <pc:spChg chg="mod">
          <ac:chgData name="saif siddiqui" userId="96bb672f4a89912b" providerId="LiveId" clId="{A8B009FD-9389-4E07-BCFA-EC92353844F4}" dt="2026-07-06T06:57:29.757" v="570" actId="12"/>
          <ac:spMkLst>
            <pc:docMk/>
            <pc:sldMk cId="1476721633" sldId="260"/>
            <ac:spMk id="3" creationId="{00187617-B0F7-59A9-83AA-95E95EFCFC01}"/>
          </ac:spMkLst>
        </pc:spChg>
        <pc:spChg chg="mod">
          <ac:chgData name="saif siddiqui" userId="96bb672f4a89912b" providerId="LiveId" clId="{A8B009FD-9389-4E07-BCFA-EC92353844F4}" dt="2026-07-06T06:57:44.944" v="580" actId="20577"/>
          <ac:spMkLst>
            <pc:docMk/>
            <pc:sldMk cId="1476721633" sldId="260"/>
            <ac:spMk id="4" creationId="{D820B21D-A43C-B9EA-B532-7900E3FAA879}"/>
          </ac:spMkLst>
        </pc:spChg>
      </pc:sldChg>
      <pc:sldChg chg="modSp mod">
        <pc:chgData name="saif siddiqui" userId="96bb672f4a89912b" providerId="LiveId" clId="{A8B009FD-9389-4E07-BCFA-EC92353844F4}" dt="2026-07-06T07:04:29.821" v="693"/>
        <pc:sldMkLst>
          <pc:docMk/>
          <pc:sldMk cId="266180807" sldId="261"/>
        </pc:sldMkLst>
        <pc:spChg chg="mod">
          <ac:chgData name="saif siddiqui" userId="96bb672f4a89912b" providerId="LiveId" clId="{A8B009FD-9389-4E07-BCFA-EC92353844F4}" dt="2026-07-06T07:04:29.821" v="693"/>
          <ac:spMkLst>
            <pc:docMk/>
            <pc:sldMk cId="266180807" sldId="261"/>
            <ac:spMk id="2" creationId="{CDB4017A-4E7B-F5C6-949D-1AD993FB599D}"/>
          </ac:spMkLst>
        </pc:spChg>
        <pc:spChg chg="mod">
          <ac:chgData name="saif siddiqui" userId="96bb672f4a89912b" providerId="LiveId" clId="{A8B009FD-9389-4E07-BCFA-EC92353844F4}" dt="2026-07-06T06:58:21.524" v="583" actId="12"/>
          <ac:spMkLst>
            <pc:docMk/>
            <pc:sldMk cId="266180807" sldId="261"/>
            <ac:spMk id="3" creationId="{2C5E6EF9-7A53-D837-3143-9500B677487F}"/>
          </ac:spMkLst>
        </pc:spChg>
        <pc:spChg chg="mod">
          <ac:chgData name="saif siddiqui" userId="96bb672f4a89912b" providerId="LiveId" clId="{A8B009FD-9389-4E07-BCFA-EC92353844F4}" dt="2026-07-06T06:58:34.307" v="593" actId="20577"/>
          <ac:spMkLst>
            <pc:docMk/>
            <pc:sldMk cId="266180807" sldId="261"/>
            <ac:spMk id="4" creationId="{EB70CECB-7D7B-0960-B90D-6F74F197EE2D}"/>
          </ac:spMkLst>
        </pc:spChg>
      </pc:sldChg>
      <pc:sldChg chg="modSp mod">
        <pc:chgData name="saif siddiqui" userId="96bb672f4a89912b" providerId="LiveId" clId="{A8B009FD-9389-4E07-BCFA-EC92353844F4}" dt="2026-07-06T07:04:29.821" v="693"/>
        <pc:sldMkLst>
          <pc:docMk/>
          <pc:sldMk cId="1582061439" sldId="262"/>
        </pc:sldMkLst>
        <pc:spChg chg="mod">
          <ac:chgData name="saif siddiqui" userId="96bb672f4a89912b" providerId="LiveId" clId="{A8B009FD-9389-4E07-BCFA-EC92353844F4}" dt="2026-07-06T07:04:29.821" v="693"/>
          <ac:spMkLst>
            <pc:docMk/>
            <pc:sldMk cId="1582061439" sldId="262"/>
            <ac:spMk id="2" creationId="{A370BD05-4E36-7D6A-2A73-71AB00083480}"/>
          </ac:spMkLst>
        </pc:spChg>
        <pc:spChg chg="mod">
          <ac:chgData name="saif siddiqui" userId="96bb672f4a89912b" providerId="LiveId" clId="{A8B009FD-9389-4E07-BCFA-EC92353844F4}" dt="2026-07-06T06:59:15.570" v="596" actId="12"/>
          <ac:spMkLst>
            <pc:docMk/>
            <pc:sldMk cId="1582061439" sldId="262"/>
            <ac:spMk id="3" creationId="{9E79CC5E-B495-51C9-E541-AB58AC8C0198}"/>
          </ac:spMkLst>
        </pc:spChg>
        <pc:spChg chg="mod">
          <ac:chgData name="saif siddiqui" userId="96bb672f4a89912b" providerId="LiveId" clId="{A8B009FD-9389-4E07-BCFA-EC92353844F4}" dt="2026-07-06T06:59:38.920" v="606" actId="20577"/>
          <ac:spMkLst>
            <pc:docMk/>
            <pc:sldMk cId="1582061439" sldId="262"/>
            <ac:spMk id="4" creationId="{A19B2ACD-035A-8336-5591-DE2876F132F4}"/>
          </ac:spMkLst>
        </pc:spChg>
      </pc:sldChg>
      <pc:sldChg chg="modSp mod">
        <pc:chgData name="saif siddiqui" userId="96bb672f4a89912b" providerId="LiveId" clId="{A8B009FD-9389-4E07-BCFA-EC92353844F4}" dt="2026-07-06T07:04:29.821" v="693"/>
        <pc:sldMkLst>
          <pc:docMk/>
          <pc:sldMk cId="1483848312" sldId="263"/>
        </pc:sldMkLst>
        <pc:spChg chg="mod">
          <ac:chgData name="saif siddiqui" userId="96bb672f4a89912b" providerId="LiveId" clId="{A8B009FD-9389-4E07-BCFA-EC92353844F4}" dt="2026-07-06T07:04:29.821" v="693"/>
          <ac:spMkLst>
            <pc:docMk/>
            <pc:sldMk cId="1483848312" sldId="263"/>
            <ac:spMk id="2" creationId="{E6D64E25-3C04-8E1A-E999-864119FE91B0}"/>
          </ac:spMkLst>
        </pc:spChg>
        <pc:spChg chg="mod">
          <ac:chgData name="saif siddiqui" userId="96bb672f4a89912b" providerId="LiveId" clId="{A8B009FD-9389-4E07-BCFA-EC92353844F4}" dt="2026-07-06T07:00:13.157" v="610" actId="12"/>
          <ac:spMkLst>
            <pc:docMk/>
            <pc:sldMk cId="1483848312" sldId="263"/>
            <ac:spMk id="3" creationId="{F397662B-B36B-056B-ADB0-2AC593A3290A}"/>
          </ac:spMkLst>
        </pc:spChg>
        <pc:spChg chg="mod">
          <ac:chgData name="saif siddiqui" userId="96bb672f4a89912b" providerId="LiveId" clId="{A8B009FD-9389-4E07-BCFA-EC92353844F4}" dt="2026-07-06T07:00:34.038" v="622" actId="20577"/>
          <ac:spMkLst>
            <pc:docMk/>
            <pc:sldMk cId="1483848312" sldId="263"/>
            <ac:spMk id="4" creationId="{4528CC07-E2C9-7FFC-F54C-34F421D7886A}"/>
          </ac:spMkLst>
        </pc:spChg>
      </pc:sldChg>
      <pc:sldChg chg="modSp mod">
        <pc:chgData name="saif siddiqui" userId="96bb672f4a89912b" providerId="LiveId" clId="{A8B009FD-9389-4E07-BCFA-EC92353844F4}" dt="2026-07-06T07:04:29.821" v="693"/>
        <pc:sldMkLst>
          <pc:docMk/>
          <pc:sldMk cId="357378644" sldId="264"/>
        </pc:sldMkLst>
        <pc:spChg chg="mod">
          <ac:chgData name="saif siddiqui" userId="96bb672f4a89912b" providerId="LiveId" clId="{A8B009FD-9389-4E07-BCFA-EC92353844F4}" dt="2026-07-06T07:04:29.821" v="693"/>
          <ac:spMkLst>
            <pc:docMk/>
            <pc:sldMk cId="357378644" sldId="264"/>
            <ac:spMk id="2" creationId="{C218581E-B6DA-B20C-29CF-2959E7891509}"/>
          </ac:spMkLst>
        </pc:spChg>
        <pc:spChg chg="mod">
          <ac:chgData name="saif siddiqui" userId="96bb672f4a89912b" providerId="LiveId" clId="{A8B009FD-9389-4E07-BCFA-EC92353844F4}" dt="2026-07-06T07:01:19.708" v="627" actId="12"/>
          <ac:spMkLst>
            <pc:docMk/>
            <pc:sldMk cId="357378644" sldId="264"/>
            <ac:spMk id="3" creationId="{E5A01B9F-6564-6A8A-E825-7891807A418F}"/>
          </ac:spMkLst>
        </pc:spChg>
        <pc:spChg chg="mod">
          <ac:chgData name="saif siddiqui" userId="96bb672f4a89912b" providerId="LiveId" clId="{A8B009FD-9389-4E07-BCFA-EC92353844F4}" dt="2026-07-06T07:01:35.285" v="645" actId="20577"/>
          <ac:spMkLst>
            <pc:docMk/>
            <pc:sldMk cId="357378644" sldId="264"/>
            <ac:spMk id="4" creationId="{F782C5D4-4B83-C900-72E4-C1C7139DA10B}"/>
          </ac:spMkLst>
        </pc:spChg>
      </pc:sldChg>
      <pc:sldChg chg="modSp mod">
        <pc:chgData name="saif siddiqui" userId="96bb672f4a89912b" providerId="LiveId" clId="{A8B009FD-9389-4E07-BCFA-EC92353844F4}" dt="2026-07-06T07:04:29.821" v="693"/>
        <pc:sldMkLst>
          <pc:docMk/>
          <pc:sldMk cId="506076682" sldId="265"/>
        </pc:sldMkLst>
        <pc:spChg chg="mod">
          <ac:chgData name="saif siddiqui" userId="96bb672f4a89912b" providerId="LiveId" clId="{A8B009FD-9389-4E07-BCFA-EC92353844F4}" dt="2026-07-06T07:04:29.821" v="693"/>
          <ac:spMkLst>
            <pc:docMk/>
            <pc:sldMk cId="506076682" sldId="265"/>
            <ac:spMk id="2" creationId="{F2FCA3CE-AC54-2CF0-B32F-063A78D43F36}"/>
          </ac:spMkLst>
        </pc:spChg>
        <pc:spChg chg="mod">
          <ac:chgData name="saif siddiqui" userId="96bb672f4a89912b" providerId="LiveId" clId="{A8B009FD-9389-4E07-BCFA-EC92353844F4}" dt="2026-07-06T07:02:12.651" v="648" actId="12"/>
          <ac:spMkLst>
            <pc:docMk/>
            <pc:sldMk cId="506076682" sldId="265"/>
            <ac:spMk id="3" creationId="{2307FA58-72F9-12F9-ABAA-E631BABF40A3}"/>
          </ac:spMkLst>
        </pc:spChg>
        <pc:spChg chg="mod">
          <ac:chgData name="saif siddiqui" userId="96bb672f4a89912b" providerId="LiveId" clId="{A8B009FD-9389-4E07-BCFA-EC92353844F4}" dt="2026-07-06T07:02:35.512" v="674" actId="20577"/>
          <ac:spMkLst>
            <pc:docMk/>
            <pc:sldMk cId="506076682" sldId="265"/>
            <ac:spMk id="4" creationId="{DC2DCD91-995F-3AF3-A0F0-E51F538BFBAF}"/>
          </ac:spMkLst>
        </pc:spChg>
      </pc:sldChg>
      <pc:sldChg chg="modSp mod">
        <pc:chgData name="saif siddiqui" userId="96bb672f4a89912b" providerId="LiveId" clId="{A8B009FD-9389-4E07-BCFA-EC92353844F4}" dt="2026-07-06T07:04:29.821" v="693"/>
        <pc:sldMkLst>
          <pc:docMk/>
          <pc:sldMk cId="78330918" sldId="266"/>
        </pc:sldMkLst>
        <pc:spChg chg="mod">
          <ac:chgData name="saif siddiqui" userId="96bb672f4a89912b" providerId="LiveId" clId="{A8B009FD-9389-4E07-BCFA-EC92353844F4}" dt="2026-07-06T07:04:29.821" v="693"/>
          <ac:spMkLst>
            <pc:docMk/>
            <pc:sldMk cId="78330918" sldId="266"/>
            <ac:spMk id="2" creationId="{7ACD6C60-8660-EEBA-CDD2-E14B5CFF7B6C}"/>
          </ac:spMkLst>
        </pc:spChg>
        <pc:spChg chg="mod">
          <ac:chgData name="saif siddiqui" userId="96bb672f4a89912b" providerId="LiveId" clId="{A8B009FD-9389-4E07-BCFA-EC92353844F4}" dt="2026-07-06T07:03:54.579" v="688" actId="14100"/>
          <ac:spMkLst>
            <pc:docMk/>
            <pc:sldMk cId="78330918" sldId="266"/>
            <ac:spMk id="3" creationId="{1CEF51ED-60F5-1E44-92DC-E71714F09120}"/>
          </ac:spMkLst>
        </pc:spChg>
        <pc:spChg chg="mod">
          <ac:chgData name="saif siddiqui" userId="96bb672f4a89912b" providerId="LiveId" clId="{A8B009FD-9389-4E07-BCFA-EC92353844F4}" dt="2026-07-06T07:03:47.487" v="687" actId="20577"/>
          <ac:spMkLst>
            <pc:docMk/>
            <pc:sldMk cId="78330918" sldId="266"/>
            <ac:spMk id="4" creationId="{C166E0CD-BD13-AEB9-F5FA-794172B20093}"/>
          </ac:spMkLst>
        </pc:spChg>
      </pc:sldChg>
      <pc:sldChg chg="modSp new mod">
        <pc:chgData name="saif siddiqui" userId="96bb672f4a89912b" providerId="LiveId" clId="{A8B009FD-9389-4E07-BCFA-EC92353844F4}" dt="2026-07-14T06:46:12.482" v="1002" actId="113"/>
        <pc:sldMkLst>
          <pc:docMk/>
          <pc:sldMk cId="4134662276" sldId="267"/>
        </pc:sldMkLst>
        <pc:spChg chg="mod">
          <ac:chgData name="saif siddiqui" userId="96bb672f4a89912b" providerId="LiveId" clId="{A8B009FD-9389-4E07-BCFA-EC92353844F4}" dt="2026-07-14T06:46:12.482" v="1002" actId="113"/>
          <ac:spMkLst>
            <pc:docMk/>
            <pc:sldMk cId="4134662276" sldId="267"/>
            <ac:spMk id="2" creationId="{22006B42-4580-4983-1DCB-1983B1026038}"/>
          </ac:spMkLst>
        </pc:spChg>
        <pc:spChg chg="mod">
          <ac:chgData name="saif siddiqui" userId="96bb672f4a89912b" providerId="LiveId" clId="{A8B009FD-9389-4E07-BCFA-EC92353844F4}" dt="2026-07-14T06:46:03.179" v="1001" actId="27636"/>
          <ac:spMkLst>
            <pc:docMk/>
            <pc:sldMk cId="4134662276" sldId="267"/>
            <ac:spMk id="3" creationId="{E1D4D2E8-3E5E-F75E-7DC6-40E5429F8161}"/>
          </ac:spMkLst>
        </pc:spChg>
      </pc:sldChg>
      <pc:sldChg chg="modSp new mod">
        <pc:chgData name="saif siddiqui" userId="96bb672f4a89912b" providerId="LiveId" clId="{A8B009FD-9389-4E07-BCFA-EC92353844F4}" dt="2026-07-14T06:43:45.464" v="921" actId="20577"/>
        <pc:sldMkLst>
          <pc:docMk/>
          <pc:sldMk cId="1860645572" sldId="268"/>
        </pc:sldMkLst>
        <pc:spChg chg="mod">
          <ac:chgData name="saif siddiqui" userId="96bb672f4a89912b" providerId="LiveId" clId="{A8B009FD-9389-4E07-BCFA-EC92353844F4}" dt="2026-07-14T05:44:12.585" v="706" actId="20577"/>
          <ac:spMkLst>
            <pc:docMk/>
            <pc:sldMk cId="1860645572" sldId="268"/>
            <ac:spMk id="2" creationId="{34EA7320-9485-6AEC-4F25-C05084340D73}"/>
          </ac:spMkLst>
        </pc:spChg>
        <pc:spChg chg="mod">
          <ac:chgData name="saif siddiqui" userId="96bb672f4a89912b" providerId="LiveId" clId="{A8B009FD-9389-4E07-BCFA-EC92353844F4}" dt="2026-07-14T06:43:45.464" v="921" actId="20577"/>
          <ac:spMkLst>
            <pc:docMk/>
            <pc:sldMk cId="1860645572" sldId="268"/>
            <ac:spMk id="3" creationId="{26F66910-DEA0-F0D5-F2AA-BCB894B36CC0}"/>
          </ac:spMkLst>
        </pc:spChg>
      </pc:sldChg>
      <pc:sldChg chg="addSp delSp modSp new mod">
        <pc:chgData name="saif siddiqui" userId="96bb672f4a89912b" providerId="LiveId" clId="{A8B009FD-9389-4E07-BCFA-EC92353844F4}" dt="2026-07-14T06:48:06.192" v="1012" actId="1076"/>
        <pc:sldMkLst>
          <pc:docMk/>
          <pc:sldMk cId="3644918421" sldId="269"/>
        </pc:sldMkLst>
        <pc:spChg chg="del">
          <ac:chgData name="saif siddiqui" userId="96bb672f4a89912b" providerId="LiveId" clId="{A8B009FD-9389-4E07-BCFA-EC92353844F4}" dt="2026-07-14T06:47:43.369" v="1004" actId="931"/>
          <ac:spMkLst>
            <pc:docMk/>
            <pc:sldMk cId="3644918421" sldId="269"/>
            <ac:spMk id="3" creationId="{23A12642-BF57-CBB2-CC7B-11586F0063A4}"/>
          </ac:spMkLst>
        </pc:spChg>
        <pc:picChg chg="add mod">
          <ac:chgData name="saif siddiqui" userId="96bb672f4a89912b" providerId="LiveId" clId="{A8B009FD-9389-4E07-BCFA-EC92353844F4}" dt="2026-07-14T06:48:06.192" v="1012" actId="1076"/>
          <ac:picMkLst>
            <pc:docMk/>
            <pc:sldMk cId="3644918421" sldId="269"/>
            <ac:picMk id="5" creationId="{69932DC0-4844-BA53-EB98-D06532A5650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92FD57-B82D-43A5-A8E1-E2E8A9EF246D}" type="datetimeFigureOut">
              <a:rPr lang="en-IN" smtClean="0"/>
              <a:t>14-07-2026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DC39E8-C33D-4110-B494-4B897D8F4520}" type="slidenum">
              <a:rPr lang="en-IN" smtClean="0"/>
              <a:t>‹#›</a:t>
            </a:fld>
            <a:endParaRPr lang="en-IN"/>
          </a:p>
        </p:txBody>
      </p:sp>
    </p:spTree>
    <p:extLst>
      <p:ext uri="{BB962C8B-B14F-4D97-AF65-F5344CB8AC3E}">
        <p14:creationId xmlns:p14="http://schemas.microsoft.com/office/powerpoint/2010/main" val="310784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6DC39E8-C33D-4110-B494-4B897D8F4520}" type="slidenum">
              <a:rPr lang="en-IN" smtClean="0"/>
              <a:t>3</a:t>
            </a:fld>
            <a:endParaRPr lang="en-IN"/>
          </a:p>
        </p:txBody>
      </p:sp>
    </p:spTree>
    <p:extLst>
      <p:ext uri="{BB962C8B-B14F-4D97-AF65-F5344CB8AC3E}">
        <p14:creationId xmlns:p14="http://schemas.microsoft.com/office/powerpoint/2010/main" val="3775449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7AC2F5-250F-4320-B2BF-3D32BF62212D}"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1055512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7AC2F5-250F-4320-B2BF-3D32BF62212D}"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1194817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AC2F5-250F-4320-B2BF-3D32BF62212D}"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436330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7AC2F5-250F-4320-B2BF-3D32BF62212D}" type="datetimeFigureOut">
              <a:rPr lang="en-IN" smtClean="0"/>
              <a:t>14-07-2026</a:t>
            </a:fld>
            <a:endParaRPr lang="en-IN"/>
          </a:p>
        </p:txBody>
      </p:sp>
      <p:sp>
        <p:nvSpPr>
          <p:cNvPr id="6" name="Footer Placeholder 5"/>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2802468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7AC2F5-250F-4320-B2BF-3D32BF62212D}" type="datetimeFigureOut">
              <a:rPr lang="en-IN" smtClean="0"/>
              <a:t>14-07-2026</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3176864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7AC2F5-250F-4320-B2BF-3D32BF62212D}" type="datetimeFigureOut">
              <a:rPr lang="en-IN" smtClean="0"/>
              <a:t>14-07-2026</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2924743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7AC2F5-250F-4320-B2BF-3D32BF62212D}" type="datetimeFigureOut">
              <a:rPr lang="en-IN" smtClean="0"/>
              <a:t>14-07-2026</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1341449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7AC2F5-250F-4320-B2BF-3D32BF62212D}" type="datetimeFigureOut">
              <a:rPr lang="en-IN" smtClean="0"/>
              <a:t>14-07-2026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2969924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7AC2F5-250F-4320-B2BF-3D32BF62212D}" type="datetimeFigureOut">
              <a:rPr lang="en-IN" smtClean="0"/>
              <a:t>14-07-2026</a:t>
            </a:fld>
            <a:endParaRPr lang="en-IN"/>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3326670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AC2F5-250F-4320-B2BF-3D32BF62212D}"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379644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7AC2F5-250F-4320-B2BF-3D32BF62212D}"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A60184A-6168-4441-97C4-71497C287777}"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92576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57AC2F5-250F-4320-B2BF-3D32BF62212D}" type="datetimeFigureOut">
              <a:rPr lang="en-IN" smtClean="0"/>
              <a:t>14-07-2026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38790234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57AC2F5-250F-4320-B2BF-3D32BF62212D}" type="datetimeFigureOut">
              <a:rPr lang="en-IN" smtClean="0"/>
              <a:t>14-07-2026</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A60184A-6168-4441-97C4-71497C287777}"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026770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57AC2F5-250F-4320-B2BF-3D32BF62212D}" type="datetimeFigureOut">
              <a:rPr lang="en-IN" smtClean="0"/>
              <a:t>14-07-2026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2689088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7AC2F5-250F-4320-B2BF-3D32BF62212D}"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513052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7AC2F5-250F-4320-B2BF-3D32BF62212D}"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A60184A-6168-4441-97C4-71497C287777}" type="slidenum">
              <a:rPr lang="en-IN" smtClean="0"/>
              <a:t>‹#›</a:t>
            </a:fld>
            <a:endParaRPr lang="en-IN"/>
          </a:p>
        </p:txBody>
      </p:sp>
    </p:spTree>
    <p:extLst>
      <p:ext uri="{BB962C8B-B14F-4D97-AF65-F5344CB8AC3E}">
        <p14:creationId xmlns:p14="http://schemas.microsoft.com/office/powerpoint/2010/main" val="3913019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57AC2F5-250F-4320-B2BF-3D32BF62212D}" type="datetimeFigureOut">
              <a:rPr lang="en-IN" smtClean="0"/>
              <a:t>14-07-2026</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A60184A-6168-4441-97C4-71497C287777}" type="slidenum">
              <a:rPr lang="en-IN" smtClean="0"/>
              <a:t>‹#›</a:t>
            </a:fld>
            <a:endParaRPr lang="en-IN"/>
          </a:p>
        </p:txBody>
      </p:sp>
    </p:spTree>
    <p:extLst>
      <p:ext uri="{BB962C8B-B14F-4D97-AF65-F5344CB8AC3E}">
        <p14:creationId xmlns:p14="http://schemas.microsoft.com/office/powerpoint/2010/main" val="3736048413"/>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jewishnewsva.org/thank-you-to-our-supporters-who-recently-donated-to-jewish-news-7/"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06B42-4580-4983-1DCB-1983B1026038}"/>
              </a:ext>
            </a:extLst>
          </p:cNvPr>
          <p:cNvSpPr>
            <a:spLocks noGrp="1"/>
          </p:cNvSpPr>
          <p:nvPr>
            <p:ph type="title"/>
          </p:nvPr>
        </p:nvSpPr>
        <p:spPr>
          <a:xfrm>
            <a:off x="3008671" y="905899"/>
            <a:ext cx="8069826" cy="2604217"/>
          </a:xfrm>
        </p:spPr>
        <p:txBody>
          <a:bodyPr/>
          <a:lstStyle/>
          <a:p>
            <a:r>
              <a:rPr lang="en-IN" dirty="0"/>
              <a:t>TOPIC:</a:t>
            </a:r>
            <a:br>
              <a:rPr lang="en-IN" dirty="0"/>
            </a:br>
            <a:r>
              <a:rPr lang="en-IN" dirty="0"/>
              <a:t>       </a:t>
            </a:r>
            <a:r>
              <a:rPr lang="en-IN" b="1" dirty="0"/>
              <a:t>FINANCE : HOW TO DO BUSINESS(PART 3) </a:t>
            </a:r>
          </a:p>
        </p:txBody>
      </p:sp>
      <p:sp>
        <p:nvSpPr>
          <p:cNvPr id="3" name="Content Placeholder 2">
            <a:extLst>
              <a:ext uri="{FF2B5EF4-FFF2-40B4-BE49-F238E27FC236}">
                <a16:creationId xmlns:a16="http://schemas.microsoft.com/office/drawing/2014/main" id="{E1D4D2E8-3E5E-F75E-7DC6-40E5429F8161}"/>
              </a:ext>
            </a:extLst>
          </p:cNvPr>
          <p:cNvSpPr>
            <a:spLocks noGrp="1"/>
          </p:cNvSpPr>
          <p:nvPr>
            <p:ph idx="1"/>
          </p:nvPr>
        </p:nvSpPr>
        <p:spPr>
          <a:xfrm>
            <a:off x="1922318" y="3886200"/>
            <a:ext cx="9431482" cy="2763982"/>
          </a:xfrm>
        </p:spPr>
        <p:txBody>
          <a:bodyPr>
            <a:normAutofit/>
          </a:bodyPr>
          <a:lstStyle/>
          <a:p>
            <a:endParaRPr lang="en-IN" dirty="0"/>
          </a:p>
          <a:p>
            <a:endParaRPr lang="en-IN" dirty="0"/>
          </a:p>
          <a:p>
            <a:endParaRPr lang="en-IN" dirty="0"/>
          </a:p>
          <a:p>
            <a:pPr marL="0" indent="0">
              <a:buNone/>
            </a:pPr>
            <a:r>
              <a:rPr lang="en-IN" b="1" dirty="0"/>
              <a:t>SUBMITTED BY:                                                           SUBMITTED TO:</a:t>
            </a:r>
          </a:p>
          <a:p>
            <a:pPr marL="0" indent="0">
              <a:buNone/>
            </a:pPr>
            <a:r>
              <a:rPr lang="en-IN" b="1" dirty="0">
                <a:solidFill>
                  <a:srgbClr val="00B0F0"/>
                </a:solidFill>
              </a:rPr>
              <a:t>SANIYA USMANI                                                       SHASHWAT SINGHAL</a:t>
            </a:r>
          </a:p>
          <a:p>
            <a:pPr marL="0" indent="0">
              <a:buNone/>
            </a:pPr>
            <a:r>
              <a:rPr lang="en-IN" b="1" dirty="0">
                <a:solidFill>
                  <a:srgbClr val="00B0F0"/>
                </a:solidFill>
              </a:rPr>
              <a:t>UNNATI CHAURASIA</a:t>
            </a:r>
          </a:p>
        </p:txBody>
      </p:sp>
    </p:spTree>
    <p:extLst>
      <p:ext uri="{BB962C8B-B14F-4D97-AF65-F5344CB8AC3E}">
        <p14:creationId xmlns:p14="http://schemas.microsoft.com/office/powerpoint/2010/main" val="413466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D6E87-552A-75C9-D51D-8CE9FFA3D077}"/>
              </a:ext>
            </a:extLst>
          </p:cNvPr>
          <p:cNvSpPr>
            <a:spLocks noGrp="1"/>
          </p:cNvSpPr>
          <p:nvPr>
            <p:ph type="title"/>
          </p:nvPr>
        </p:nvSpPr>
        <p:spPr>
          <a:xfrm>
            <a:off x="1632154" y="982132"/>
            <a:ext cx="9264443" cy="523889"/>
          </a:xfrm>
        </p:spPr>
        <p:txBody>
          <a:bodyPr>
            <a:normAutofit fontScale="90000"/>
          </a:bodyPr>
          <a:lstStyle/>
          <a:p>
            <a:r>
              <a:rPr lang="en-IN" b="1" dirty="0"/>
              <a:t>Profit versus Cash</a:t>
            </a:r>
            <a:endParaRPr lang="en-IN" dirty="0"/>
          </a:p>
        </p:txBody>
      </p:sp>
      <p:sp>
        <p:nvSpPr>
          <p:cNvPr id="3" name="Content Placeholder 2">
            <a:extLst>
              <a:ext uri="{FF2B5EF4-FFF2-40B4-BE49-F238E27FC236}">
                <a16:creationId xmlns:a16="http://schemas.microsoft.com/office/drawing/2014/main" id="{C77CEFFC-0C65-FC3D-6D6F-03B97D58A4D9}"/>
              </a:ext>
            </a:extLst>
          </p:cNvPr>
          <p:cNvSpPr>
            <a:spLocks noGrp="1"/>
          </p:cNvSpPr>
          <p:nvPr>
            <p:ph idx="1"/>
          </p:nvPr>
        </p:nvSpPr>
        <p:spPr>
          <a:xfrm>
            <a:off x="838200" y="1828801"/>
            <a:ext cx="5356123" cy="4689986"/>
          </a:xfrm>
        </p:spPr>
        <p:txBody>
          <a:bodyPr>
            <a:normAutofit fontScale="92500" lnSpcReduction="10000"/>
          </a:bodyPr>
          <a:lstStyle/>
          <a:p>
            <a:pPr marL="0" indent="0">
              <a:buNone/>
            </a:pPr>
            <a:r>
              <a:rPr lang="en-IN" dirty="0"/>
              <a:t>Many people think </a:t>
            </a:r>
            <a:r>
              <a:rPr lang="en-IN" b="1" dirty="0"/>
              <a:t>profit and cash are the same</a:t>
            </a:r>
            <a:r>
              <a:rPr lang="en-IN" dirty="0"/>
              <a:t>, but they are different.</a:t>
            </a:r>
          </a:p>
          <a:p>
            <a:pPr marL="0" indent="0">
              <a:buNone/>
            </a:pPr>
            <a:r>
              <a:rPr lang="en-IN" b="1" dirty="0"/>
              <a:t>Profit</a:t>
            </a:r>
            <a:r>
              <a:rPr lang="en-IN" dirty="0"/>
              <a:t> is the money left after deducting all expenses from revenue. </a:t>
            </a:r>
          </a:p>
          <a:p>
            <a:pPr marL="0" indent="0">
              <a:buNone/>
            </a:pPr>
            <a:r>
              <a:rPr lang="en-IN" b="1" dirty="0"/>
              <a:t>Cash</a:t>
            </a:r>
            <a:r>
              <a:rPr lang="en-IN" dirty="0"/>
              <a:t> is the actual money available in the bank or in hand to pay bills. </a:t>
            </a:r>
          </a:p>
          <a:p>
            <a:pPr marL="0" indent="0">
              <a:buNone/>
            </a:pPr>
            <a:r>
              <a:rPr lang="en-IN" dirty="0"/>
              <a:t>A business can be profitable but still run out of cash if customers delay payments.</a:t>
            </a:r>
          </a:p>
          <a:p>
            <a:pPr marL="0" indent="0">
              <a:buNone/>
            </a:pPr>
            <a:r>
              <a:rPr lang="en-IN" b="1" dirty="0"/>
              <a:t>Why It Matters for Business Success</a:t>
            </a:r>
          </a:p>
          <a:p>
            <a:pPr marL="0" indent="0">
              <a:buNone/>
            </a:pPr>
            <a:r>
              <a:rPr lang="en-IN" dirty="0"/>
              <a:t>Profit shows whether the business is earning money. </a:t>
            </a:r>
          </a:p>
          <a:p>
            <a:pPr marL="0" indent="0">
              <a:buNone/>
            </a:pPr>
            <a:r>
              <a:rPr lang="en-IN" dirty="0"/>
              <a:t>Cash ensures the business can pay salaries, suppliers, rent, and daily expenses. </a:t>
            </a:r>
          </a:p>
          <a:p>
            <a:pPr marL="0" indent="0">
              <a:buNone/>
            </a:pPr>
            <a:r>
              <a:rPr lang="en-IN" dirty="0"/>
              <a:t>A business needs </a:t>
            </a:r>
            <a:r>
              <a:rPr lang="en-IN" b="1" dirty="0"/>
              <a:t>both profit and cash</a:t>
            </a:r>
            <a:r>
              <a:rPr lang="en-IN" dirty="0"/>
              <a:t> to survive and grow.</a:t>
            </a:r>
          </a:p>
          <a:p>
            <a:endParaRPr lang="en-IN" dirty="0"/>
          </a:p>
        </p:txBody>
      </p:sp>
      <p:sp>
        <p:nvSpPr>
          <p:cNvPr id="4" name="TextBox 3">
            <a:extLst>
              <a:ext uri="{FF2B5EF4-FFF2-40B4-BE49-F238E27FC236}">
                <a16:creationId xmlns:a16="http://schemas.microsoft.com/office/drawing/2014/main" id="{B472B368-AE74-3B30-91AE-7044628E9CD4}"/>
              </a:ext>
            </a:extLst>
          </p:cNvPr>
          <p:cNvSpPr txBox="1"/>
          <p:nvPr/>
        </p:nvSpPr>
        <p:spPr>
          <a:xfrm>
            <a:off x="7266039" y="2074605"/>
            <a:ext cx="4306529" cy="4185761"/>
          </a:xfrm>
          <a:prstGeom prst="rect">
            <a:avLst/>
          </a:prstGeom>
          <a:noFill/>
        </p:spPr>
        <p:txBody>
          <a:bodyPr wrap="square" rtlCol="0">
            <a:spAutoFit/>
          </a:bodyPr>
          <a:lstStyle/>
          <a:p>
            <a:r>
              <a:rPr lang="en-IN" sz="3200" b="1" dirty="0"/>
              <a:t>EXAMPLE:</a:t>
            </a:r>
          </a:p>
          <a:p>
            <a:endParaRPr lang="en-IN" dirty="0"/>
          </a:p>
          <a:p>
            <a:r>
              <a:rPr lang="en-IN" dirty="0"/>
              <a:t>A furniture company sells ₹50 lakh worth of furniture to hotels on </a:t>
            </a:r>
            <a:r>
              <a:rPr lang="en-IN" b="1" dirty="0"/>
              <a:t>90-day credit</a:t>
            </a:r>
            <a:r>
              <a:rPr lang="en-IN" dirty="0"/>
              <a:t>.</a:t>
            </a:r>
          </a:p>
          <a:p>
            <a:r>
              <a:rPr lang="en-IN" dirty="0"/>
              <a:t>The company records a </a:t>
            </a:r>
            <a:r>
              <a:rPr lang="en-IN" b="1" dirty="0"/>
              <a:t>profit</a:t>
            </a:r>
            <a:r>
              <a:rPr lang="en-IN" dirty="0"/>
              <a:t>, but customers have not yet paid.</a:t>
            </a:r>
          </a:p>
          <a:p>
            <a:r>
              <a:rPr lang="en-IN" dirty="0"/>
              <a:t>Meanwhile, it must pay:</a:t>
            </a:r>
          </a:p>
          <a:p>
            <a:r>
              <a:rPr lang="en-IN" dirty="0"/>
              <a:t>Workers' salaries </a:t>
            </a:r>
          </a:p>
          <a:p>
            <a:r>
              <a:rPr lang="en-IN" dirty="0"/>
              <a:t>Wood suppliers </a:t>
            </a:r>
          </a:p>
          <a:p>
            <a:r>
              <a:rPr lang="en-IN" dirty="0"/>
              <a:t>Electricity bills </a:t>
            </a:r>
          </a:p>
          <a:p>
            <a:r>
              <a:rPr lang="en-IN" dirty="0"/>
              <a:t>Although the company is profitable, it has </a:t>
            </a:r>
            <a:r>
              <a:rPr lang="en-IN" b="1" dirty="0"/>
              <a:t>no cash available</a:t>
            </a:r>
            <a:r>
              <a:rPr lang="en-IN" dirty="0"/>
              <a:t>, causing operations to slow.</a:t>
            </a:r>
          </a:p>
        </p:txBody>
      </p:sp>
    </p:spTree>
    <p:extLst>
      <p:ext uri="{BB962C8B-B14F-4D97-AF65-F5344CB8AC3E}">
        <p14:creationId xmlns:p14="http://schemas.microsoft.com/office/powerpoint/2010/main" val="2222151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6485E-A0DE-EBD5-CC43-45B444DA602C}"/>
              </a:ext>
            </a:extLst>
          </p:cNvPr>
          <p:cNvSpPr>
            <a:spLocks noGrp="1"/>
          </p:cNvSpPr>
          <p:nvPr>
            <p:ph type="title"/>
          </p:nvPr>
        </p:nvSpPr>
        <p:spPr>
          <a:xfrm>
            <a:off x="1097280" y="286603"/>
            <a:ext cx="10058400" cy="922765"/>
          </a:xfrm>
        </p:spPr>
        <p:txBody>
          <a:bodyPr/>
          <a:lstStyle/>
          <a:p>
            <a:r>
              <a:rPr lang="en-IN" b="1" dirty="0"/>
              <a:t>                  Bank Finance</a:t>
            </a:r>
            <a:endParaRPr lang="en-IN" dirty="0"/>
          </a:p>
        </p:txBody>
      </p:sp>
      <p:sp>
        <p:nvSpPr>
          <p:cNvPr id="3" name="Content Placeholder 2">
            <a:extLst>
              <a:ext uri="{FF2B5EF4-FFF2-40B4-BE49-F238E27FC236}">
                <a16:creationId xmlns:a16="http://schemas.microsoft.com/office/drawing/2014/main" id="{9568F48B-0674-15F0-BD2C-988DC0976038}"/>
              </a:ext>
            </a:extLst>
          </p:cNvPr>
          <p:cNvSpPr>
            <a:spLocks noGrp="1"/>
          </p:cNvSpPr>
          <p:nvPr>
            <p:ph idx="1"/>
          </p:nvPr>
        </p:nvSpPr>
        <p:spPr>
          <a:xfrm>
            <a:off x="769374" y="1368883"/>
            <a:ext cx="6064046" cy="5260258"/>
          </a:xfrm>
        </p:spPr>
        <p:txBody>
          <a:bodyPr>
            <a:normAutofit fontScale="92500" lnSpcReduction="20000"/>
          </a:bodyPr>
          <a:lstStyle/>
          <a:p>
            <a:pPr marL="0" indent="0">
              <a:buNone/>
            </a:pPr>
            <a:r>
              <a:rPr lang="en-IN" dirty="0"/>
              <a:t>Bank finance refers to money borrowed from banks to support business activities such as expansion, purchasing equipment, or managing working capital.</a:t>
            </a:r>
          </a:p>
          <a:p>
            <a:pPr marL="0" indent="0">
              <a:buNone/>
            </a:pPr>
            <a:r>
              <a:rPr lang="en-IN" b="1" dirty="0"/>
              <a:t>Types of Bank Finance</a:t>
            </a:r>
          </a:p>
          <a:p>
            <a:pPr>
              <a:buFont typeface="Wingdings" panose="05000000000000000000" pitchFamily="2" charset="2"/>
              <a:buChar char="Ø"/>
            </a:pPr>
            <a:r>
              <a:rPr lang="en-IN" dirty="0"/>
              <a:t>Business loans </a:t>
            </a:r>
          </a:p>
          <a:p>
            <a:pPr>
              <a:buFont typeface="Wingdings" panose="05000000000000000000" pitchFamily="2" charset="2"/>
              <a:buChar char="Ø"/>
            </a:pPr>
            <a:r>
              <a:rPr lang="en-IN" dirty="0"/>
              <a:t>Overdraft facilities </a:t>
            </a:r>
          </a:p>
          <a:p>
            <a:pPr>
              <a:buFont typeface="Wingdings" panose="05000000000000000000" pitchFamily="2" charset="2"/>
              <a:buChar char="Ø"/>
            </a:pPr>
            <a:r>
              <a:rPr lang="en-IN" dirty="0"/>
              <a:t>Cash credit </a:t>
            </a:r>
          </a:p>
          <a:p>
            <a:pPr>
              <a:buFont typeface="Wingdings" panose="05000000000000000000" pitchFamily="2" charset="2"/>
              <a:buChar char="Ø"/>
            </a:pPr>
            <a:r>
              <a:rPr lang="en-IN" dirty="0"/>
              <a:t>Equipment loans </a:t>
            </a:r>
          </a:p>
          <a:p>
            <a:pPr>
              <a:buFont typeface="Wingdings" panose="05000000000000000000" pitchFamily="2" charset="2"/>
              <a:buChar char="Ø"/>
            </a:pPr>
            <a:r>
              <a:rPr lang="en-IN" dirty="0"/>
              <a:t>Trade finance </a:t>
            </a:r>
          </a:p>
          <a:p>
            <a:pPr marL="0" indent="0">
              <a:buNone/>
            </a:pPr>
            <a:r>
              <a:rPr lang="en-IN" b="1" dirty="0"/>
              <a:t>Why It Matters</a:t>
            </a:r>
          </a:p>
          <a:p>
            <a:pPr>
              <a:buFont typeface="Wingdings" panose="05000000000000000000" pitchFamily="2" charset="2"/>
              <a:buChar char="Ø"/>
            </a:pPr>
            <a:r>
              <a:rPr lang="en-IN" sz="1900" dirty="0"/>
              <a:t>Bank finance helps businesses:</a:t>
            </a:r>
          </a:p>
          <a:p>
            <a:pPr>
              <a:buFont typeface="Wingdings" panose="05000000000000000000" pitchFamily="2" charset="2"/>
              <a:buChar char="Ø"/>
            </a:pPr>
            <a:r>
              <a:rPr lang="en-IN" sz="1900" dirty="0"/>
              <a:t>Expand operations </a:t>
            </a:r>
          </a:p>
          <a:p>
            <a:pPr>
              <a:buFont typeface="Wingdings" panose="05000000000000000000" pitchFamily="2" charset="2"/>
              <a:buChar char="Ø"/>
            </a:pPr>
            <a:r>
              <a:rPr lang="en-IN" sz="1900" dirty="0"/>
              <a:t>Purchase machinery </a:t>
            </a:r>
          </a:p>
          <a:p>
            <a:pPr>
              <a:buFont typeface="Wingdings" panose="05000000000000000000" pitchFamily="2" charset="2"/>
              <a:buChar char="Ø"/>
            </a:pPr>
            <a:r>
              <a:rPr lang="en-IN" sz="1900" dirty="0"/>
              <a:t>Meet seasonal demand </a:t>
            </a:r>
          </a:p>
          <a:p>
            <a:pPr>
              <a:buFont typeface="Wingdings" panose="05000000000000000000" pitchFamily="2" charset="2"/>
              <a:buChar char="Ø"/>
            </a:pPr>
            <a:r>
              <a:rPr lang="en-IN" sz="1900" dirty="0"/>
              <a:t>Improve cash flow </a:t>
            </a:r>
          </a:p>
          <a:p>
            <a:pPr>
              <a:buFont typeface="Wingdings" panose="05000000000000000000" pitchFamily="2" charset="2"/>
              <a:buChar char="Ø"/>
            </a:pPr>
            <a:r>
              <a:rPr lang="en-IN" sz="1900" dirty="0"/>
              <a:t>Invest in growth opportunities</a:t>
            </a:r>
          </a:p>
          <a:p>
            <a:endParaRPr lang="en-IN" dirty="0"/>
          </a:p>
        </p:txBody>
      </p:sp>
      <p:sp>
        <p:nvSpPr>
          <p:cNvPr id="4" name="TextBox 3">
            <a:extLst>
              <a:ext uri="{FF2B5EF4-FFF2-40B4-BE49-F238E27FC236}">
                <a16:creationId xmlns:a16="http://schemas.microsoft.com/office/drawing/2014/main" id="{CF4C3197-2F35-BDEA-B868-D937DDD05B16}"/>
              </a:ext>
            </a:extLst>
          </p:cNvPr>
          <p:cNvSpPr txBox="1"/>
          <p:nvPr/>
        </p:nvSpPr>
        <p:spPr>
          <a:xfrm>
            <a:off x="7118555" y="1690688"/>
            <a:ext cx="4404851" cy="3693319"/>
          </a:xfrm>
          <a:prstGeom prst="rect">
            <a:avLst/>
          </a:prstGeom>
          <a:noFill/>
        </p:spPr>
        <p:txBody>
          <a:bodyPr wrap="square" rtlCol="0">
            <a:spAutoFit/>
          </a:bodyPr>
          <a:lstStyle/>
          <a:p>
            <a:endParaRPr lang="en-IN" b="1" dirty="0"/>
          </a:p>
          <a:p>
            <a:r>
              <a:rPr lang="en-IN" b="1" dirty="0"/>
              <a:t>EXAMPLE:</a:t>
            </a:r>
          </a:p>
          <a:p>
            <a:endParaRPr lang="en-IN" b="1" dirty="0"/>
          </a:p>
          <a:p>
            <a:r>
              <a:rPr lang="en-IN" b="1" dirty="0"/>
              <a:t>Textile Industry</a:t>
            </a:r>
          </a:p>
          <a:p>
            <a:endParaRPr lang="en-IN" b="1" dirty="0"/>
          </a:p>
          <a:p>
            <a:r>
              <a:rPr lang="en-IN" dirty="0"/>
              <a:t>A textile company receives a large export order worth ₹20 crore.</a:t>
            </a:r>
          </a:p>
          <a:p>
            <a:r>
              <a:rPr lang="en-IN" dirty="0"/>
              <a:t>It needs new weaving machines immediately.</a:t>
            </a:r>
          </a:p>
          <a:p>
            <a:r>
              <a:rPr lang="en-IN" dirty="0"/>
              <a:t>The company obtains a </a:t>
            </a:r>
            <a:r>
              <a:rPr lang="en-IN" b="1" dirty="0"/>
              <a:t>bank loan</a:t>
            </a:r>
            <a:r>
              <a:rPr lang="en-IN" dirty="0"/>
              <a:t>, purchases the machines, completes the order on time, earns profits, and repays the loan.</a:t>
            </a:r>
          </a:p>
        </p:txBody>
      </p:sp>
    </p:spTree>
    <p:extLst>
      <p:ext uri="{BB962C8B-B14F-4D97-AF65-F5344CB8AC3E}">
        <p14:creationId xmlns:p14="http://schemas.microsoft.com/office/powerpoint/2010/main" val="2056519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3B47-D2AC-A73C-2042-0C4BB0DB0082}"/>
              </a:ext>
            </a:extLst>
          </p:cNvPr>
          <p:cNvSpPr>
            <a:spLocks noGrp="1"/>
          </p:cNvSpPr>
          <p:nvPr>
            <p:ph type="title"/>
          </p:nvPr>
        </p:nvSpPr>
        <p:spPr/>
        <p:txBody>
          <a:bodyPr/>
          <a:lstStyle/>
          <a:p>
            <a:r>
              <a:rPr lang="en-IN" b="1" dirty="0"/>
              <a:t>Working Capital</a:t>
            </a:r>
            <a:endParaRPr lang="en-IN" dirty="0"/>
          </a:p>
        </p:txBody>
      </p:sp>
      <p:sp>
        <p:nvSpPr>
          <p:cNvPr id="3" name="Content Placeholder 2">
            <a:extLst>
              <a:ext uri="{FF2B5EF4-FFF2-40B4-BE49-F238E27FC236}">
                <a16:creationId xmlns:a16="http://schemas.microsoft.com/office/drawing/2014/main" id="{4715CC55-0DDB-4F74-FB08-AF1A2326BED4}"/>
              </a:ext>
            </a:extLst>
          </p:cNvPr>
          <p:cNvSpPr>
            <a:spLocks noGrp="1"/>
          </p:cNvSpPr>
          <p:nvPr>
            <p:ph idx="1"/>
          </p:nvPr>
        </p:nvSpPr>
        <p:spPr>
          <a:xfrm>
            <a:off x="1415846" y="1602658"/>
            <a:ext cx="4768644" cy="5132439"/>
          </a:xfrm>
        </p:spPr>
        <p:txBody>
          <a:bodyPr>
            <a:normAutofit fontScale="47500" lnSpcReduction="20000"/>
          </a:bodyPr>
          <a:lstStyle/>
          <a:p>
            <a:pPr marL="0" indent="0">
              <a:buNone/>
            </a:pPr>
            <a:r>
              <a:rPr lang="en-IN" sz="3300" dirty="0"/>
              <a:t>Working capital is the money available to manage daily business operations.</a:t>
            </a:r>
          </a:p>
          <a:p>
            <a:pPr marL="0" indent="0">
              <a:buNone/>
            </a:pPr>
            <a:r>
              <a:rPr lang="en-IN" sz="3300" b="1" dirty="0"/>
              <a:t>Formula</a:t>
            </a:r>
          </a:p>
          <a:p>
            <a:pPr marL="0" indent="0">
              <a:buNone/>
            </a:pPr>
            <a:r>
              <a:rPr lang="en-IN" sz="3300" b="1" dirty="0"/>
              <a:t>Working Capital = Current Assets − Current Liabilities</a:t>
            </a:r>
            <a:endParaRPr lang="en-IN" sz="3300" dirty="0"/>
          </a:p>
          <a:p>
            <a:pPr marL="0" indent="0">
              <a:buNone/>
            </a:pPr>
            <a:r>
              <a:rPr lang="en-IN" sz="3300" dirty="0"/>
              <a:t>It is used to:</a:t>
            </a:r>
          </a:p>
          <a:p>
            <a:pPr>
              <a:buFont typeface="Wingdings" panose="05000000000000000000" pitchFamily="2" charset="2"/>
              <a:buChar char="q"/>
            </a:pPr>
            <a:r>
              <a:rPr lang="en-IN" sz="3300" dirty="0"/>
              <a:t>Buy raw materials </a:t>
            </a:r>
          </a:p>
          <a:p>
            <a:pPr>
              <a:buFont typeface="Wingdings" panose="05000000000000000000" pitchFamily="2" charset="2"/>
              <a:buChar char="q"/>
            </a:pPr>
            <a:r>
              <a:rPr lang="en-IN" sz="3300" dirty="0"/>
              <a:t>Pay wages </a:t>
            </a:r>
          </a:p>
          <a:p>
            <a:pPr>
              <a:buFont typeface="Wingdings" panose="05000000000000000000" pitchFamily="2" charset="2"/>
              <a:buChar char="q"/>
            </a:pPr>
            <a:r>
              <a:rPr lang="en-IN" sz="3300" dirty="0"/>
              <a:t>Cover electricity bills </a:t>
            </a:r>
          </a:p>
          <a:p>
            <a:pPr>
              <a:buFont typeface="Wingdings" panose="05000000000000000000" pitchFamily="2" charset="2"/>
              <a:buChar char="q"/>
            </a:pPr>
            <a:r>
              <a:rPr lang="en-IN" sz="3300" dirty="0"/>
              <a:t>Maintain inventory </a:t>
            </a:r>
          </a:p>
          <a:p>
            <a:pPr marL="0" indent="0">
              <a:buNone/>
            </a:pPr>
            <a:r>
              <a:rPr lang="en-IN" sz="3300" b="1" dirty="0"/>
              <a:t>Why It Matters</a:t>
            </a:r>
          </a:p>
          <a:p>
            <a:pPr>
              <a:buFont typeface="Wingdings" panose="05000000000000000000" pitchFamily="2" charset="2"/>
              <a:buChar char="q"/>
            </a:pPr>
            <a:r>
              <a:rPr lang="en-IN" sz="3300" dirty="0"/>
              <a:t>Adequate working capital:</a:t>
            </a:r>
          </a:p>
          <a:p>
            <a:pPr>
              <a:buFont typeface="Wingdings" panose="05000000000000000000" pitchFamily="2" charset="2"/>
              <a:buChar char="q"/>
            </a:pPr>
            <a:r>
              <a:rPr lang="en-IN" sz="3300" dirty="0"/>
              <a:t>Keeps production running </a:t>
            </a:r>
          </a:p>
          <a:p>
            <a:pPr>
              <a:buFont typeface="Wingdings" panose="05000000000000000000" pitchFamily="2" charset="2"/>
              <a:buChar char="q"/>
            </a:pPr>
            <a:r>
              <a:rPr lang="en-IN" sz="3300" dirty="0"/>
              <a:t>Avoids payment delays </a:t>
            </a:r>
          </a:p>
          <a:p>
            <a:pPr>
              <a:buFont typeface="Wingdings" panose="05000000000000000000" pitchFamily="2" charset="2"/>
              <a:buChar char="q"/>
            </a:pPr>
            <a:r>
              <a:rPr lang="en-IN" sz="3300" dirty="0"/>
              <a:t>Improves supplier relationships </a:t>
            </a:r>
          </a:p>
          <a:p>
            <a:pPr>
              <a:buFont typeface="Wingdings" panose="05000000000000000000" pitchFamily="2" charset="2"/>
              <a:buChar char="q"/>
            </a:pPr>
            <a:r>
              <a:rPr lang="en-IN" sz="3300" dirty="0"/>
              <a:t>Supports smooth operations</a:t>
            </a:r>
          </a:p>
          <a:p>
            <a:endParaRPr lang="en-IN" dirty="0"/>
          </a:p>
        </p:txBody>
      </p:sp>
      <p:sp>
        <p:nvSpPr>
          <p:cNvPr id="4" name="TextBox 3">
            <a:extLst>
              <a:ext uri="{FF2B5EF4-FFF2-40B4-BE49-F238E27FC236}">
                <a16:creationId xmlns:a16="http://schemas.microsoft.com/office/drawing/2014/main" id="{4B50EFA2-FB21-31A9-4ABB-28AB3B829440}"/>
              </a:ext>
            </a:extLst>
          </p:cNvPr>
          <p:cNvSpPr txBox="1"/>
          <p:nvPr/>
        </p:nvSpPr>
        <p:spPr>
          <a:xfrm>
            <a:off x="6990735" y="1278193"/>
            <a:ext cx="4513007" cy="3970318"/>
          </a:xfrm>
          <a:prstGeom prst="rect">
            <a:avLst/>
          </a:prstGeom>
          <a:noFill/>
        </p:spPr>
        <p:txBody>
          <a:bodyPr wrap="square" rtlCol="0">
            <a:spAutoFit/>
          </a:bodyPr>
          <a:lstStyle/>
          <a:p>
            <a:r>
              <a:rPr lang="en-IN" b="1" dirty="0"/>
              <a:t>EXAMPLE:</a:t>
            </a:r>
          </a:p>
          <a:p>
            <a:endParaRPr lang="en-IN" b="1" dirty="0"/>
          </a:p>
          <a:p>
            <a:r>
              <a:rPr lang="en-IN" b="1" dirty="0"/>
              <a:t>Ice Cream Industry</a:t>
            </a:r>
          </a:p>
          <a:p>
            <a:r>
              <a:rPr lang="en-IN" dirty="0"/>
              <a:t>An ice cream company experiences huge demand during summer.</a:t>
            </a:r>
          </a:p>
          <a:p>
            <a:r>
              <a:rPr lang="en-IN" dirty="0"/>
              <a:t>Before summer begins, it must purchase:</a:t>
            </a:r>
          </a:p>
          <a:p>
            <a:r>
              <a:rPr lang="en-IN" dirty="0"/>
              <a:t>Milk </a:t>
            </a:r>
          </a:p>
          <a:p>
            <a:r>
              <a:rPr lang="en-IN" dirty="0"/>
              <a:t>Sugar </a:t>
            </a:r>
          </a:p>
          <a:p>
            <a:r>
              <a:rPr lang="en-IN" dirty="0"/>
              <a:t>Packaging </a:t>
            </a:r>
          </a:p>
          <a:p>
            <a:r>
              <a:rPr lang="en-IN" dirty="0"/>
              <a:t>Refrigerated transport </a:t>
            </a:r>
          </a:p>
          <a:p>
            <a:r>
              <a:rPr lang="en-IN" dirty="0"/>
              <a:t>Strong working capital allows the company to stock up in advance and meet peak demand.</a:t>
            </a:r>
          </a:p>
        </p:txBody>
      </p:sp>
    </p:spTree>
    <p:extLst>
      <p:ext uri="{BB962C8B-B14F-4D97-AF65-F5344CB8AC3E}">
        <p14:creationId xmlns:p14="http://schemas.microsoft.com/office/powerpoint/2010/main" val="3050516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D0C0-E2ED-9297-31AE-98B5C557C3F1}"/>
              </a:ext>
            </a:extLst>
          </p:cNvPr>
          <p:cNvSpPr>
            <a:spLocks noGrp="1"/>
          </p:cNvSpPr>
          <p:nvPr>
            <p:ph type="title"/>
          </p:nvPr>
        </p:nvSpPr>
        <p:spPr/>
        <p:txBody>
          <a:bodyPr/>
          <a:lstStyle/>
          <a:p>
            <a:r>
              <a:rPr lang="en-IN" b="1" dirty="0"/>
              <a:t>Debt</a:t>
            </a:r>
            <a:endParaRPr lang="en-IN" dirty="0"/>
          </a:p>
        </p:txBody>
      </p:sp>
      <p:sp>
        <p:nvSpPr>
          <p:cNvPr id="3" name="Content Placeholder 2">
            <a:extLst>
              <a:ext uri="{FF2B5EF4-FFF2-40B4-BE49-F238E27FC236}">
                <a16:creationId xmlns:a16="http://schemas.microsoft.com/office/drawing/2014/main" id="{00187617-B0F7-59A9-83AA-95E95EFCFC01}"/>
              </a:ext>
            </a:extLst>
          </p:cNvPr>
          <p:cNvSpPr>
            <a:spLocks noGrp="1"/>
          </p:cNvSpPr>
          <p:nvPr>
            <p:ph idx="1"/>
          </p:nvPr>
        </p:nvSpPr>
        <p:spPr>
          <a:xfrm>
            <a:off x="838199" y="1415846"/>
            <a:ext cx="5592098" cy="5152102"/>
          </a:xfrm>
        </p:spPr>
        <p:txBody>
          <a:bodyPr>
            <a:normAutofit fontScale="92500" lnSpcReduction="20000"/>
          </a:bodyPr>
          <a:lstStyle/>
          <a:p>
            <a:pPr marL="0" indent="0">
              <a:buNone/>
            </a:pPr>
            <a:r>
              <a:rPr lang="en-IN" dirty="0"/>
              <a:t>Debt is money borrowed from lenders that must be repaid with interest.</a:t>
            </a:r>
          </a:p>
          <a:p>
            <a:pPr marL="0" indent="0">
              <a:buNone/>
            </a:pPr>
            <a:r>
              <a:rPr lang="en-IN" b="1" dirty="0"/>
              <a:t>Types of Debt</a:t>
            </a:r>
          </a:p>
          <a:p>
            <a:pPr>
              <a:buFont typeface="Wingdings" panose="05000000000000000000" pitchFamily="2" charset="2"/>
              <a:buChar char="§"/>
            </a:pPr>
            <a:r>
              <a:rPr lang="en-IN" dirty="0"/>
              <a:t>Short-term loans </a:t>
            </a:r>
          </a:p>
          <a:p>
            <a:pPr>
              <a:buFont typeface="Wingdings" panose="05000000000000000000" pitchFamily="2" charset="2"/>
              <a:buChar char="§"/>
            </a:pPr>
            <a:r>
              <a:rPr lang="en-IN" dirty="0"/>
              <a:t>Long-term loans </a:t>
            </a:r>
          </a:p>
          <a:p>
            <a:pPr>
              <a:buFont typeface="Wingdings" panose="05000000000000000000" pitchFamily="2" charset="2"/>
              <a:buChar char="§"/>
            </a:pPr>
            <a:r>
              <a:rPr lang="en-IN" dirty="0"/>
              <a:t>Bonds </a:t>
            </a:r>
          </a:p>
          <a:p>
            <a:pPr>
              <a:buFont typeface="Wingdings" panose="05000000000000000000" pitchFamily="2" charset="2"/>
              <a:buChar char="§"/>
            </a:pPr>
            <a:r>
              <a:rPr lang="en-IN" dirty="0"/>
              <a:t>Business credit lines </a:t>
            </a:r>
          </a:p>
          <a:p>
            <a:pPr marL="0" indent="0">
              <a:buNone/>
            </a:pPr>
            <a:r>
              <a:rPr lang="en-IN" b="1" dirty="0"/>
              <a:t>Benefits</a:t>
            </a:r>
          </a:p>
          <a:p>
            <a:pPr marL="0" indent="0">
              <a:buNone/>
            </a:pPr>
            <a:r>
              <a:rPr lang="en-IN" dirty="0"/>
              <a:t>Supports expansion </a:t>
            </a:r>
          </a:p>
          <a:p>
            <a:pPr marL="0" indent="0">
              <a:buNone/>
            </a:pPr>
            <a:r>
              <a:rPr lang="en-IN" dirty="0"/>
              <a:t>Purchases assets </a:t>
            </a:r>
          </a:p>
          <a:p>
            <a:pPr marL="0" indent="0">
              <a:buNone/>
            </a:pPr>
            <a:r>
              <a:rPr lang="en-IN" dirty="0"/>
              <a:t>Improves production capacity </a:t>
            </a:r>
          </a:p>
          <a:p>
            <a:pPr marL="0" indent="0">
              <a:buNone/>
            </a:pPr>
            <a:r>
              <a:rPr lang="en-IN" b="1" dirty="0"/>
              <a:t>Risks</a:t>
            </a:r>
          </a:p>
          <a:p>
            <a:pPr>
              <a:buFont typeface="Wingdings" panose="05000000000000000000" pitchFamily="2" charset="2"/>
              <a:buChar char="§"/>
            </a:pPr>
            <a:r>
              <a:rPr lang="en-IN" dirty="0"/>
              <a:t>Interest costs </a:t>
            </a:r>
          </a:p>
          <a:p>
            <a:pPr>
              <a:buFont typeface="Wingdings" panose="05000000000000000000" pitchFamily="2" charset="2"/>
              <a:buChar char="§"/>
            </a:pPr>
            <a:r>
              <a:rPr lang="en-IN" dirty="0"/>
              <a:t>Repayment pressure </a:t>
            </a:r>
          </a:p>
          <a:p>
            <a:pPr>
              <a:buFont typeface="Wingdings" panose="05000000000000000000" pitchFamily="2" charset="2"/>
              <a:buChar char="§"/>
            </a:pPr>
            <a:r>
              <a:rPr lang="en-IN" dirty="0"/>
              <a:t>Financial distress if borrowing is excessive</a:t>
            </a:r>
          </a:p>
          <a:p>
            <a:endParaRPr lang="en-IN" dirty="0"/>
          </a:p>
        </p:txBody>
      </p:sp>
      <p:sp>
        <p:nvSpPr>
          <p:cNvPr id="4" name="TextBox 3">
            <a:extLst>
              <a:ext uri="{FF2B5EF4-FFF2-40B4-BE49-F238E27FC236}">
                <a16:creationId xmlns:a16="http://schemas.microsoft.com/office/drawing/2014/main" id="{D820B21D-A43C-B9EA-B532-7900E3FAA879}"/>
              </a:ext>
            </a:extLst>
          </p:cNvPr>
          <p:cNvSpPr txBox="1"/>
          <p:nvPr/>
        </p:nvSpPr>
        <p:spPr>
          <a:xfrm>
            <a:off x="7157884" y="1340773"/>
            <a:ext cx="4699819" cy="2862322"/>
          </a:xfrm>
          <a:prstGeom prst="rect">
            <a:avLst/>
          </a:prstGeom>
          <a:noFill/>
        </p:spPr>
        <p:txBody>
          <a:bodyPr wrap="square" rtlCol="0">
            <a:spAutoFit/>
          </a:bodyPr>
          <a:lstStyle/>
          <a:p>
            <a:r>
              <a:rPr lang="en-IN" b="1" dirty="0"/>
              <a:t>EXAMPLE:</a:t>
            </a:r>
          </a:p>
          <a:p>
            <a:endParaRPr lang="en-IN" b="1" dirty="0"/>
          </a:p>
          <a:p>
            <a:r>
              <a:rPr lang="en-IN" b="1" dirty="0"/>
              <a:t>Hotel Industry</a:t>
            </a:r>
          </a:p>
          <a:p>
            <a:r>
              <a:rPr lang="en-IN" dirty="0"/>
              <a:t>A hotel chain borrows money to build a luxury resort in a tourist destination.</a:t>
            </a:r>
          </a:p>
          <a:p>
            <a:r>
              <a:rPr lang="en-IN" dirty="0"/>
              <a:t>As tourism grows, room bookings increase and profits exceed loan repayments.</a:t>
            </a:r>
          </a:p>
          <a:p>
            <a:r>
              <a:rPr lang="en-IN" dirty="0"/>
              <a:t>However, if tourism declines significantly, repaying the loan becomes difficult.</a:t>
            </a:r>
          </a:p>
        </p:txBody>
      </p:sp>
    </p:spTree>
    <p:extLst>
      <p:ext uri="{BB962C8B-B14F-4D97-AF65-F5344CB8AC3E}">
        <p14:creationId xmlns:p14="http://schemas.microsoft.com/office/powerpoint/2010/main" val="1476721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017A-4E7B-F5C6-949D-1AD993FB599D}"/>
              </a:ext>
            </a:extLst>
          </p:cNvPr>
          <p:cNvSpPr>
            <a:spLocks noGrp="1"/>
          </p:cNvSpPr>
          <p:nvPr>
            <p:ph type="title"/>
          </p:nvPr>
        </p:nvSpPr>
        <p:spPr/>
        <p:txBody>
          <a:bodyPr/>
          <a:lstStyle/>
          <a:p>
            <a:r>
              <a:rPr lang="en-IN" b="1" dirty="0"/>
              <a:t>Financial Discipline</a:t>
            </a:r>
            <a:endParaRPr lang="en-IN" dirty="0"/>
          </a:p>
        </p:txBody>
      </p:sp>
      <p:sp>
        <p:nvSpPr>
          <p:cNvPr id="3" name="Content Placeholder 2">
            <a:extLst>
              <a:ext uri="{FF2B5EF4-FFF2-40B4-BE49-F238E27FC236}">
                <a16:creationId xmlns:a16="http://schemas.microsoft.com/office/drawing/2014/main" id="{2C5E6EF9-7A53-D837-3143-9500B677487F}"/>
              </a:ext>
            </a:extLst>
          </p:cNvPr>
          <p:cNvSpPr>
            <a:spLocks noGrp="1"/>
          </p:cNvSpPr>
          <p:nvPr>
            <p:ph idx="1"/>
          </p:nvPr>
        </p:nvSpPr>
        <p:spPr>
          <a:xfrm>
            <a:off x="838200" y="1514168"/>
            <a:ext cx="6034548" cy="5201263"/>
          </a:xfrm>
        </p:spPr>
        <p:txBody>
          <a:bodyPr>
            <a:normAutofit fontScale="92500" lnSpcReduction="10000"/>
          </a:bodyPr>
          <a:lstStyle/>
          <a:p>
            <a:pPr marL="0" indent="0">
              <a:buNone/>
            </a:pPr>
            <a:r>
              <a:rPr lang="en-IN" dirty="0"/>
              <a:t>Financial discipline means managing money responsibly through careful spending, saving, and monitoring financial performance.</a:t>
            </a:r>
          </a:p>
          <a:p>
            <a:pPr marL="0" indent="0">
              <a:buNone/>
            </a:pPr>
            <a:r>
              <a:rPr lang="en-IN" b="1" dirty="0"/>
              <a:t>Good Practices</a:t>
            </a:r>
          </a:p>
          <a:p>
            <a:pPr>
              <a:buFont typeface="Courier New" panose="02070309020205020404" pitchFamily="49" charset="0"/>
              <a:buChar char="o"/>
            </a:pPr>
            <a:r>
              <a:rPr lang="en-IN" dirty="0"/>
              <a:t>Pay bills on time </a:t>
            </a:r>
          </a:p>
          <a:p>
            <a:pPr>
              <a:buFont typeface="Courier New" panose="02070309020205020404" pitchFamily="49" charset="0"/>
              <a:buChar char="o"/>
            </a:pPr>
            <a:r>
              <a:rPr lang="en-IN" dirty="0"/>
              <a:t>Control unnecessary expenses </a:t>
            </a:r>
          </a:p>
          <a:p>
            <a:pPr>
              <a:buFont typeface="Courier New" panose="02070309020205020404" pitchFamily="49" charset="0"/>
              <a:buChar char="o"/>
            </a:pPr>
            <a:r>
              <a:rPr lang="en-IN" dirty="0"/>
              <a:t>Maintain financial records </a:t>
            </a:r>
          </a:p>
          <a:p>
            <a:pPr>
              <a:buFont typeface="Courier New" panose="02070309020205020404" pitchFamily="49" charset="0"/>
              <a:buChar char="o"/>
            </a:pPr>
            <a:r>
              <a:rPr lang="en-IN" dirty="0"/>
              <a:t>Monitor budgets </a:t>
            </a:r>
          </a:p>
          <a:p>
            <a:pPr>
              <a:buFont typeface="Courier New" panose="02070309020205020404" pitchFamily="49" charset="0"/>
              <a:buChar char="o"/>
            </a:pPr>
            <a:r>
              <a:rPr lang="en-IN" dirty="0"/>
              <a:t>Avoid excessive borrowing </a:t>
            </a:r>
          </a:p>
          <a:p>
            <a:pPr marL="0" indent="0">
              <a:buNone/>
            </a:pPr>
            <a:r>
              <a:rPr lang="en-IN" b="1" dirty="0"/>
              <a:t>Why It Matters</a:t>
            </a:r>
          </a:p>
          <a:p>
            <a:pPr marL="0" indent="0">
              <a:buNone/>
            </a:pPr>
            <a:r>
              <a:rPr lang="en-IN" dirty="0"/>
              <a:t>Financial discipline:</a:t>
            </a:r>
          </a:p>
          <a:p>
            <a:pPr>
              <a:buFont typeface="Courier New" panose="02070309020205020404" pitchFamily="49" charset="0"/>
              <a:buChar char="o"/>
            </a:pPr>
            <a:r>
              <a:rPr lang="en-IN" dirty="0"/>
              <a:t>Prevents cash shortages </a:t>
            </a:r>
          </a:p>
          <a:p>
            <a:pPr>
              <a:buFont typeface="Courier New" panose="02070309020205020404" pitchFamily="49" charset="0"/>
              <a:buChar char="o"/>
            </a:pPr>
            <a:r>
              <a:rPr lang="en-IN" dirty="0"/>
              <a:t>Improves profitability </a:t>
            </a:r>
          </a:p>
          <a:p>
            <a:pPr>
              <a:buFont typeface="Courier New" panose="02070309020205020404" pitchFamily="49" charset="0"/>
              <a:buChar char="o"/>
            </a:pPr>
            <a:r>
              <a:rPr lang="en-IN" dirty="0"/>
              <a:t>Builds investor confidence </a:t>
            </a:r>
          </a:p>
          <a:p>
            <a:pPr>
              <a:buFont typeface="Courier New" panose="02070309020205020404" pitchFamily="49" charset="0"/>
              <a:buChar char="o"/>
            </a:pPr>
            <a:r>
              <a:rPr lang="en-IN" dirty="0"/>
              <a:t>Supports long-term growth</a:t>
            </a:r>
          </a:p>
          <a:p>
            <a:endParaRPr lang="en-IN" dirty="0"/>
          </a:p>
        </p:txBody>
      </p:sp>
      <p:sp>
        <p:nvSpPr>
          <p:cNvPr id="4" name="TextBox 3">
            <a:extLst>
              <a:ext uri="{FF2B5EF4-FFF2-40B4-BE49-F238E27FC236}">
                <a16:creationId xmlns:a16="http://schemas.microsoft.com/office/drawing/2014/main" id="{EB70CECB-7D7B-0960-B90D-6F74F197EE2D}"/>
              </a:ext>
            </a:extLst>
          </p:cNvPr>
          <p:cNvSpPr txBox="1"/>
          <p:nvPr/>
        </p:nvSpPr>
        <p:spPr>
          <a:xfrm>
            <a:off x="7521678" y="1514167"/>
            <a:ext cx="4188542" cy="3693319"/>
          </a:xfrm>
          <a:prstGeom prst="rect">
            <a:avLst/>
          </a:prstGeom>
          <a:noFill/>
        </p:spPr>
        <p:txBody>
          <a:bodyPr wrap="square" rtlCol="0">
            <a:spAutoFit/>
          </a:bodyPr>
          <a:lstStyle/>
          <a:p>
            <a:r>
              <a:rPr lang="en-IN" b="1" dirty="0"/>
              <a:t>EXAMPLE:</a:t>
            </a:r>
          </a:p>
          <a:p>
            <a:endParaRPr lang="en-IN" b="1" dirty="0"/>
          </a:p>
          <a:p>
            <a:r>
              <a:rPr lang="en-IN" b="1" dirty="0"/>
              <a:t>Retail Industry</a:t>
            </a:r>
          </a:p>
          <a:p>
            <a:r>
              <a:rPr lang="en-IN" dirty="0"/>
              <a:t>Two clothing stores earn the same revenue.</a:t>
            </a:r>
          </a:p>
          <a:p>
            <a:r>
              <a:rPr lang="en-IN" dirty="0"/>
              <a:t>Store A spends heavily on unnecessary office renovations.</a:t>
            </a:r>
          </a:p>
          <a:p>
            <a:r>
              <a:rPr lang="en-IN" dirty="0"/>
              <a:t>Store B carefully controls expenses and reinvests savings into marketing and inventory.</a:t>
            </a:r>
          </a:p>
          <a:p>
            <a:r>
              <a:rPr lang="en-IN" dirty="0"/>
              <a:t>After two years, Store B has expanded to three branches while Store A struggles financially.</a:t>
            </a:r>
          </a:p>
        </p:txBody>
      </p:sp>
    </p:spTree>
    <p:extLst>
      <p:ext uri="{BB962C8B-B14F-4D97-AF65-F5344CB8AC3E}">
        <p14:creationId xmlns:p14="http://schemas.microsoft.com/office/powerpoint/2010/main" val="266180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0BD05-4E36-7D6A-2A73-71AB00083480}"/>
              </a:ext>
            </a:extLst>
          </p:cNvPr>
          <p:cNvSpPr>
            <a:spLocks noGrp="1"/>
          </p:cNvSpPr>
          <p:nvPr>
            <p:ph type="title"/>
          </p:nvPr>
        </p:nvSpPr>
        <p:spPr/>
        <p:txBody>
          <a:bodyPr/>
          <a:lstStyle/>
          <a:p>
            <a:r>
              <a:rPr lang="en-IN" b="1" dirty="0"/>
              <a:t>Budgeting</a:t>
            </a:r>
            <a:endParaRPr lang="en-IN" dirty="0"/>
          </a:p>
        </p:txBody>
      </p:sp>
      <p:sp>
        <p:nvSpPr>
          <p:cNvPr id="3" name="Content Placeholder 2">
            <a:extLst>
              <a:ext uri="{FF2B5EF4-FFF2-40B4-BE49-F238E27FC236}">
                <a16:creationId xmlns:a16="http://schemas.microsoft.com/office/drawing/2014/main" id="{9E79CC5E-B495-51C9-E541-AB58AC8C0198}"/>
              </a:ext>
            </a:extLst>
          </p:cNvPr>
          <p:cNvSpPr>
            <a:spLocks noGrp="1"/>
          </p:cNvSpPr>
          <p:nvPr>
            <p:ph idx="1"/>
          </p:nvPr>
        </p:nvSpPr>
        <p:spPr>
          <a:xfrm>
            <a:off x="838200" y="1465006"/>
            <a:ext cx="5985387" cy="5260259"/>
          </a:xfrm>
        </p:spPr>
        <p:txBody>
          <a:bodyPr>
            <a:normAutofit lnSpcReduction="10000"/>
          </a:bodyPr>
          <a:lstStyle/>
          <a:p>
            <a:pPr marL="0" indent="0">
              <a:buNone/>
            </a:pPr>
            <a:r>
              <a:rPr lang="en-IN" dirty="0"/>
              <a:t>A budget is a financial plan estimating future income and expenses.</a:t>
            </a:r>
          </a:p>
          <a:p>
            <a:pPr marL="0" indent="0">
              <a:buNone/>
            </a:pPr>
            <a:r>
              <a:rPr lang="en-IN" b="1" dirty="0"/>
              <a:t>Types of Budgets</a:t>
            </a:r>
          </a:p>
          <a:p>
            <a:pPr>
              <a:buFont typeface="Wingdings" panose="05000000000000000000" pitchFamily="2" charset="2"/>
              <a:buChar char="Ø"/>
            </a:pPr>
            <a:r>
              <a:rPr lang="en-IN" dirty="0"/>
              <a:t>Sales budget </a:t>
            </a:r>
          </a:p>
          <a:p>
            <a:pPr>
              <a:buFont typeface="Wingdings" panose="05000000000000000000" pitchFamily="2" charset="2"/>
              <a:buChar char="Ø"/>
            </a:pPr>
            <a:r>
              <a:rPr lang="en-IN" dirty="0"/>
              <a:t>Production budget </a:t>
            </a:r>
          </a:p>
          <a:p>
            <a:pPr>
              <a:buFont typeface="Wingdings" panose="05000000000000000000" pitchFamily="2" charset="2"/>
              <a:buChar char="Ø"/>
            </a:pPr>
            <a:r>
              <a:rPr lang="en-IN" dirty="0"/>
              <a:t>Cash budget </a:t>
            </a:r>
          </a:p>
          <a:p>
            <a:pPr>
              <a:buFont typeface="Wingdings" panose="05000000000000000000" pitchFamily="2" charset="2"/>
              <a:buChar char="Ø"/>
            </a:pPr>
            <a:r>
              <a:rPr lang="en-IN" dirty="0"/>
              <a:t>Marketing budget </a:t>
            </a:r>
          </a:p>
          <a:p>
            <a:pPr>
              <a:buFont typeface="Wingdings" panose="05000000000000000000" pitchFamily="2" charset="2"/>
              <a:buChar char="Ø"/>
            </a:pPr>
            <a:r>
              <a:rPr lang="en-IN" dirty="0"/>
              <a:t>Capital expenditure budget </a:t>
            </a:r>
          </a:p>
          <a:p>
            <a:pPr marL="0" indent="0">
              <a:buNone/>
            </a:pPr>
            <a:r>
              <a:rPr lang="en-IN" b="1" dirty="0"/>
              <a:t>Why It Matters</a:t>
            </a:r>
          </a:p>
          <a:p>
            <a:pPr>
              <a:buFont typeface="Wingdings" panose="05000000000000000000" pitchFamily="2" charset="2"/>
              <a:buChar char="Ø"/>
            </a:pPr>
            <a:r>
              <a:rPr lang="en-IN" dirty="0"/>
              <a:t>Budgeting helps businesses:</a:t>
            </a:r>
          </a:p>
          <a:p>
            <a:pPr>
              <a:buFont typeface="Wingdings" panose="05000000000000000000" pitchFamily="2" charset="2"/>
              <a:buChar char="Ø"/>
            </a:pPr>
            <a:r>
              <a:rPr lang="en-IN" dirty="0"/>
              <a:t>Control costs </a:t>
            </a:r>
          </a:p>
          <a:p>
            <a:pPr>
              <a:buFont typeface="Wingdings" panose="05000000000000000000" pitchFamily="2" charset="2"/>
              <a:buChar char="Ø"/>
            </a:pPr>
            <a:r>
              <a:rPr lang="en-IN" dirty="0"/>
              <a:t>Allocate resources efficiently </a:t>
            </a:r>
          </a:p>
          <a:p>
            <a:pPr>
              <a:buFont typeface="Wingdings" panose="05000000000000000000" pitchFamily="2" charset="2"/>
              <a:buChar char="Ø"/>
            </a:pPr>
            <a:r>
              <a:rPr lang="en-IN" dirty="0"/>
              <a:t>Set financial goals </a:t>
            </a:r>
          </a:p>
          <a:p>
            <a:pPr>
              <a:buFont typeface="Wingdings" panose="05000000000000000000" pitchFamily="2" charset="2"/>
              <a:buChar char="Ø"/>
            </a:pPr>
            <a:r>
              <a:rPr lang="en-IN" dirty="0"/>
              <a:t>Prepare for unexpected expenses</a:t>
            </a:r>
          </a:p>
          <a:p>
            <a:endParaRPr lang="en-IN" dirty="0"/>
          </a:p>
        </p:txBody>
      </p:sp>
      <p:sp>
        <p:nvSpPr>
          <p:cNvPr id="4" name="TextBox 3">
            <a:extLst>
              <a:ext uri="{FF2B5EF4-FFF2-40B4-BE49-F238E27FC236}">
                <a16:creationId xmlns:a16="http://schemas.microsoft.com/office/drawing/2014/main" id="{A19B2ACD-035A-8336-5591-DE2876F132F4}"/>
              </a:ext>
            </a:extLst>
          </p:cNvPr>
          <p:cNvSpPr txBox="1"/>
          <p:nvPr/>
        </p:nvSpPr>
        <p:spPr>
          <a:xfrm>
            <a:off x="7423355" y="1386347"/>
            <a:ext cx="4149213" cy="3970318"/>
          </a:xfrm>
          <a:prstGeom prst="rect">
            <a:avLst/>
          </a:prstGeom>
          <a:noFill/>
        </p:spPr>
        <p:txBody>
          <a:bodyPr wrap="square" rtlCol="0">
            <a:spAutoFit/>
          </a:bodyPr>
          <a:lstStyle/>
          <a:p>
            <a:r>
              <a:rPr lang="en-IN" b="1" dirty="0"/>
              <a:t>EXAMPLE:</a:t>
            </a:r>
          </a:p>
          <a:p>
            <a:endParaRPr lang="en-IN" b="1" dirty="0"/>
          </a:p>
          <a:p>
            <a:r>
              <a:rPr lang="en-IN" b="1" dirty="0"/>
              <a:t>Film Production Industry</a:t>
            </a:r>
          </a:p>
          <a:p>
            <a:r>
              <a:rPr lang="en-IN" dirty="0"/>
              <a:t>A movie producer prepares a detailed budget before filming.</a:t>
            </a:r>
          </a:p>
          <a:p>
            <a:r>
              <a:rPr lang="en-IN" dirty="0"/>
              <a:t>The budget covers:</a:t>
            </a:r>
          </a:p>
          <a:p>
            <a:r>
              <a:rPr lang="en-IN" dirty="0"/>
              <a:t>Actors' fees </a:t>
            </a:r>
          </a:p>
          <a:p>
            <a:r>
              <a:rPr lang="en-IN" dirty="0"/>
              <a:t>Equipment </a:t>
            </a:r>
          </a:p>
          <a:p>
            <a:r>
              <a:rPr lang="en-IN" dirty="0"/>
              <a:t>Locations </a:t>
            </a:r>
          </a:p>
          <a:p>
            <a:r>
              <a:rPr lang="en-IN" dirty="0"/>
              <a:t>Marketing </a:t>
            </a:r>
          </a:p>
          <a:p>
            <a:r>
              <a:rPr lang="en-IN" dirty="0"/>
              <a:t>Editing </a:t>
            </a:r>
          </a:p>
          <a:p>
            <a:r>
              <a:rPr lang="en-IN" dirty="0"/>
              <a:t>Because spending is monitored carefully, the film is completed on time without exceeding costs.</a:t>
            </a:r>
          </a:p>
        </p:txBody>
      </p:sp>
    </p:spTree>
    <p:extLst>
      <p:ext uri="{BB962C8B-B14F-4D97-AF65-F5344CB8AC3E}">
        <p14:creationId xmlns:p14="http://schemas.microsoft.com/office/powerpoint/2010/main" val="1582061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64E25-3C04-8E1A-E999-864119FE91B0}"/>
              </a:ext>
            </a:extLst>
          </p:cNvPr>
          <p:cNvSpPr>
            <a:spLocks noGrp="1"/>
          </p:cNvSpPr>
          <p:nvPr>
            <p:ph type="title"/>
          </p:nvPr>
        </p:nvSpPr>
        <p:spPr/>
        <p:txBody>
          <a:bodyPr>
            <a:normAutofit/>
          </a:bodyPr>
          <a:lstStyle/>
          <a:p>
            <a:r>
              <a:rPr lang="en-IN" b="1" dirty="0"/>
              <a:t>Internal Control</a:t>
            </a:r>
            <a:endParaRPr lang="en-IN" dirty="0"/>
          </a:p>
        </p:txBody>
      </p:sp>
      <p:sp>
        <p:nvSpPr>
          <p:cNvPr id="3" name="Content Placeholder 2">
            <a:extLst>
              <a:ext uri="{FF2B5EF4-FFF2-40B4-BE49-F238E27FC236}">
                <a16:creationId xmlns:a16="http://schemas.microsoft.com/office/drawing/2014/main" id="{F397662B-B36B-056B-ADB0-2AC593A3290A}"/>
              </a:ext>
            </a:extLst>
          </p:cNvPr>
          <p:cNvSpPr>
            <a:spLocks noGrp="1"/>
          </p:cNvSpPr>
          <p:nvPr>
            <p:ph idx="1"/>
          </p:nvPr>
        </p:nvSpPr>
        <p:spPr>
          <a:xfrm>
            <a:off x="897193" y="1573162"/>
            <a:ext cx="4972665" cy="5132438"/>
          </a:xfrm>
        </p:spPr>
        <p:txBody>
          <a:bodyPr>
            <a:normAutofit fontScale="92500" lnSpcReduction="20000"/>
          </a:bodyPr>
          <a:lstStyle/>
          <a:p>
            <a:pPr marL="0" indent="0">
              <a:buNone/>
            </a:pPr>
            <a:r>
              <a:rPr lang="en-IN" dirty="0"/>
              <a:t>Internal controls are policies and procedures designed to protect business assets, ensure accurate financial reporting, and prevent errors.</a:t>
            </a:r>
          </a:p>
          <a:p>
            <a:pPr marL="0" indent="0">
              <a:buNone/>
            </a:pPr>
            <a:r>
              <a:rPr lang="en-IN" b="1" dirty="0"/>
              <a:t>Examples</a:t>
            </a:r>
          </a:p>
          <a:p>
            <a:pPr>
              <a:buFont typeface="Wingdings" panose="05000000000000000000" pitchFamily="2" charset="2"/>
              <a:buChar char="ü"/>
            </a:pPr>
            <a:r>
              <a:rPr lang="en-IN" dirty="0"/>
              <a:t>Approval limits </a:t>
            </a:r>
          </a:p>
          <a:p>
            <a:pPr>
              <a:buFont typeface="Wingdings" panose="05000000000000000000" pitchFamily="2" charset="2"/>
              <a:buChar char="ü"/>
            </a:pPr>
            <a:r>
              <a:rPr lang="en-IN" dirty="0"/>
              <a:t>Separation of duties </a:t>
            </a:r>
          </a:p>
          <a:p>
            <a:pPr>
              <a:buFont typeface="Wingdings" panose="05000000000000000000" pitchFamily="2" charset="2"/>
              <a:buChar char="ü"/>
            </a:pPr>
            <a:r>
              <a:rPr lang="en-IN" dirty="0"/>
              <a:t>Inventory checks </a:t>
            </a:r>
          </a:p>
          <a:p>
            <a:pPr>
              <a:buFont typeface="Wingdings" panose="05000000000000000000" pitchFamily="2" charset="2"/>
              <a:buChar char="ü"/>
            </a:pPr>
            <a:r>
              <a:rPr lang="en-IN" dirty="0"/>
              <a:t>Password protection </a:t>
            </a:r>
          </a:p>
          <a:p>
            <a:pPr>
              <a:buFont typeface="Wingdings" panose="05000000000000000000" pitchFamily="2" charset="2"/>
              <a:buChar char="ü"/>
            </a:pPr>
            <a:r>
              <a:rPr lang="en-IN" dirty="0"/>
              <a:t>Regular audits </a:t>
            </a:r>
          </a:p>
          <a:p>
            <a:pPr marL="0" indent="0">
              <a:buNone/>
            </a:pPr>
            <a:r>
              <a:rPr lang="en-IN" b="1" dirty="0"/>
              <a:t>Why It Matters</a:t>
            </a:r>
          </a:p>
          <a:p>
            <a:pPr>
              <a:buFont typeface="Wingdings" panose="05000000000000000000" pitchFamily="2" charset="2"/>
              <a:buChar char="ü"/>
            </a:pPr>
            <a:r>
              <a:rPr lang="en-IN" dirty="0"/>
              <a:t>Internal controls:</a:t>
            </a:r>
          </a:p>
          <a:p>
            <a:pPr>
              <a:buFont typeface="Wingdings" panose="05000000000000000000" pitchFamily="2" charset="2"/>
              <a:buChar char="ü"/>
            </a:pPr>
            <a:r>
              <a:rPr lang="en-IN" dirty="0"/>
              <a:t>Reduce financial mistakes </a:t>
            </a:r>
          </a:p>
          <a:p>
            <a:pPr>
              <a:buFont typeface="Wingdings" panose="05000000000000000000" pitchFamily="2" charset="2"/>
              <a:buChar char="ü"/>
            </a:pPr>
            <a:r>
              <a:rPr lang="en-IN" dirty="0"/>
              <a:t>Improve accountability </a:t>
            </a:r>
          </a:p>
          <a:p>
            <a:pPr>
              <a:buFont typeface="Wingdings" panose="05000000000000000000" pitchFamily="2" charset="2"/>
              <a:buChar char="ü"/>
            </a:pPr>
            <a:r>
              <a:rPr lang="en-IN" dirty="0"/>
              <a:t>Prevent fraud </a:t>
            </a:r>
          </a:p>
          <a:p>
            <a:pPr>
              <a:buFont typeface="Wingdings" panose="05000000000000000000" pitchFamily="2" charset="2"/>
              <a:buChar char="ü"/>
            </a:pPr>
            <a:r>
              <a:rPr lang="en-IN" dirty="0"/>
              <a:t>Increase investor confidence</a:t>
            </a:r>
          </a:p>
          <a:p>
            <a:endParaRPr lang="en-IN" dirty="0"/>
          </a:p>
        </p:txBody>
      </p:sp>
      <p:sp>
        <p:nvSpPr>
          <p:cNvPr id="4" name="TextBox 3">
            <a:extLst>
              <a:ext uri="{FF2B5EF4-FFF2-40B4-BE49-F238E27FC236}">
                <a16:creationId xmlns:a16="http://schemas.microsoft.com/office/drawing/2014/main" id="{4528CC07-E2C9-7FFC-F54C-34F421D7886A}"/>
              </a:ext>
            </a:extLst>
          </p:cNvPr>
          <p:cNvSpPr txBox="1"/>
          <p:nvPr/>
        </p:nvSpPr>
        <p:spPr>
          <a:xfrm>
            <a:off x="6853083" y="1582994"/>
            <a:ext cx="4689987" cy="2585323"/>
          </a:xfrm>
          <a:prstGeom prst="rect">
            <a:avLst/>
          </a:prstGeom>
          <a:noFill/>
        </p:spPr>
        <p:txBody>
          <a:bodyPr wrap="square" rtlCol="0">
            <a:spAutoFit/>
          </a:bodyPr>
          <a:lstStyle/>
          <a:p>
            <a:r>
              <a:rPr lang="en-IN" b="1" dirty="0"/>
              <a:t>EXAMPLE:</a:t>
            </a:r>
          </a:p>
          <a:p>
            <a:endParaRPr lang="en-IN" b="1" dirty="0"/>
          </a:p>
          <a:p>
            <a:r>
              <a:rPr lang="en-IN" b="1" dirty="0"/>
              <a:t>Supermarket Industry</a:t>
            </a:r>
          </a:p>
          <a:p>
            <a:r>
              <a:rPr lang="en-IN" dirty="0"/>
              <a:t>A supermarket requires:</a:t>
            </a:r>
          </a:p>
          <a:p>
            <a:r>
              <a:rPr lang="en-IN" dirty="0"/>
              <a:t>One employee to scan products </a:t>
            </a:r>
          </a:p>
          <a:p>
            <a:r>
              <a:rPr lang="en-IN" dirty="0"/>
              <a:t>Another to handle cash reconciliation </a:t>
            </a:r>
          </a:p>
          <a:p>
            <a:r>
              <a:rPr lang="en-IN" dirty="0"/>
              <a:t>A manager to approve refunds </a:t>
            </a:r>
          </a:p>
          <a:p>
            <a:r>
              <a:rPr lang="en-IN" dirty="0"/>
              <a:t>This system reduces mistakes and prevents employees from stealing cash.</a:t>
            </a:r>
          </a:p>
        </p:txBody>
      </p:sp>
    </p:spTree>
    <p:extLst>
      <p:ext uri="{BB962C8B-B14F-4D97-AF65-F5344CB8AC3E}">
        <p14:creationId xmlns:p14="http://schemas.microsoft.com/office/powerpoint/2010/main" val="148384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8581E-B6DA-B20C-29CF-2959E7891509}"/>
              </a:ext>
            </a:extLst>
          </p:cNvPr>
          <p:cNvSpPr>
            <a:spLocks noGrp="1"/>
          </p:cNvSpPr>
          <p:nvPr>
            <p:ph type="title"/>
          </p:nvPr>
        </p:nvSpPr>
        <p:spPr/>
        <p:txBody>
          <a:bodyPr/>
          <a:lstStyle/>
          <a:p>
            <a:r>
              <a:rPr lang="en-IN" b="1" dirty="0"/>
              <a:t>Fraud Prevention</a:t>
            </a:r>
          </a:p>
        </p:txBody>
      </p:sp>
      <p:sp>
        <p:nvSpPr>
          <p:cNvPr id="3" name="Content Placeholder 2">
            <a:extLst>
              <a:ext uri="{FF2B5EF4-FFF2-40B4-BE49-F238E27FC236}">
                <a16:creationId xmlns:a16="http://schemas.microsoft.com/office/drawing/2014/main" id="{E5A01B9F-6564-6A8A-E825-7891807A418F}"/>
              </a:ext>
            </a:extLst>
          </p:cNvPr>
          <p:cNvSpPr>
            <a:spLocks noGrp="1"/>
          </p:cNvSpPr>
          <p:nvPr>
            <p:ph idx="1"/>
          </p:nvPr>
        </p:nvSpPr>
        <p:spPr>
          <a:xfrm>
            <a:off x="838200" y="1543666"/>
            <a:ext cx="5670755" cy="5093108"/>
          </a:xfrm>
        </p:spPr>
        <p:txBody>
          <a:bodyPr>
            <a:normAutofit fontScale="92500" lnSpcReduction="20000"/>
          </a:bodyPr>
          <a:lstStyle/>
          <a:p>
            <a:pPr marL="0" indent="0">
              <a:buNone/>
            </a:pPr>
            <a:r>
              <a:rPr lang="en-IN" dirty="0"/>
              <a:t>Fraud prevention involves measures that reduce the risk of theft, financial manipulation, and dishonest activities.</a:t>
            </a:r>
          </a:p>
          <a:p>
            <a:pPr marL="0" indent="0">
              <a:buNone/>
            </a:pPr>
            <a:r>
              <a:rPr lang="en-IN" b="1" dirty="0"/>
              <a:t>Common Types of Fraud</a:t>
            </a:r>
          </a:p>
          <a:p>
            <a:pPr>
              <a:buFont typeface="Wingdings" panose="05000000000000000000" pitchFamily="2" charset="2"/>
              <a:buChar char="§"/>
            </a:pPr>
            <a:r>
              <a:rPr lang="en-IN" dirty="0"/>
              <a:t>Employee theft </a:t>
            </a:r>
          </a:p>
          <a:p>
            <a:pPr>
              <a:buFont typeface="Wingdings" panose="05000000000000000000" pitchFamily="2" charset="2"/>
              <a:buChar char="§"/>
            </a:pPr>
            <a:r>
              <a:rPr lang="en-IN" dirty="0"/>
              <a:t>Fake invoices </a:t>
            </a:r>
          </a:p>
          <a:p>
            <a:pPr>
              <a:buFont typeface="Wingdings" panose="05000000000000000000" pitchFamily="2" charset="2"/>
              <a:buChar char="§"/>
            </a:pPr>
            <a:r>
              <a:rPr lang="en-IN" dirty="0"/>
              <a:t>Payroll fraud </a:t>
            </a:r>
          </a:p>
          <a:p>
            <a:pPr>
              <a:buFont typeface="Wingdings" panose="05000000000000000000" pitchFamily="2" charset="2"/>
              <a:buChar char="§"/>
            </a:pPr>
            <a:r>
              <a:rPr lang="en-IN" dirty="0"/>
              <a:t>Cyber fraud </a:t>
            </a:r>
          </a:p>
          <a:p>
            <a:pPr>
              <a:buFont typeface="Wingdings" panose="05000000000000000000" pitchFamily="2" charset="2"/>
              <a:buChar char="§"/>
            </a:pPr>
            <a:r>
              <a:rPr lang="en-IN" dirty="0"/>
              <a:t>Financial statement manipulation </a:t>
            </a:r>
          </a:p>
          <a:p>
            <a:pPr marL="0" indent="0">
              <a:buNone/>
            </a:pPr>
            <a:r>
              <a:rPr lang="en-IN" b="1" dirty="0"/>
              <a:t>Prevention Methods</a:t>
            </a:r>
          </a:p>
          <a:p>
            <a:pPr>
              <a:buFont typeface="Wingdings" panose="05000000000000000000" pitchFamily="2" charset="2"/>
              <a:buChar char="§"/>
            </a:pPr>
            <a:r>
              <a:rPr lang="en-IN" dirty="0"/>
              <a:t>Internal audits </a:t>
            </a:r>
          </a:p>
          <a:p>
            <a:pPr>
              <a:buFont typeface="Wingdings" panose="05000000000000000000" pitchFamily="2" charset="2"/>
              <a:buChar char="§"/>
            </a:pPr>
            <a:r>
              <a:rPr lang="en-IN" dirty="0"/>
              <a:t>Employee background checks </a:t>
            </a:r>
          </a:p>
          <a:p>
            <a:pPr>
              <a:buFont typeface="Wingdings" panose="05000000000000000000" pitchFamily="2" charset="2"/>
              <a:buChar char="§"/>
            </a:pPr>
            <a:r>
              <a:rPr lang="en-IN" dirty="0"/>
              <a:t>Secure IT systems </a:t>
            </a:r>
          </a:p>
          <a:p>
            <a:pPr>
              <a:buFont typeface="Wingdings" panose="05000000000000000000" pitchFamily="2" charset="2"/>
              <a:buChar char="§"/>
            </a:pPr>
            <a:r>
              <a:rPr lang="en-IN" dirty="0"/>
              <a:t>Approval procedures </a:t>
            </a:r>
          </a:p>
          <a:p>
            <a:pPr>
              <a:buFont typeface="Wingdings" panose="05000000000000000000" pitchFamily="2" charset="2"/>
              <a:buChar char="§"/>
            </a:pPr>
            <a:r>
              <a:rPr lang="en-IN" dirty="0"/>
              <a:t>Whistleblower policies</a:t>
            </a:r>
          </a:p>
        </p:txBody>
      </p:sp>
      <p:sp>
        <p:nvSpPr>
          <p:cNvPr id="4" name="TextBox 3">
            <a:extLst>
              <a:ext uri="{FF2B5EF4-FFF2-40B4-BE49-F238E27FC236}">
                <a16:creationId xmlns:a16="http://schemas.microsoft.com/office/drawing/2014/main" id="{F782C5D4-4B83-C900-72E4-C1C7139DA10B}"/>
              </a:ext>
            </a:extLst>
          </p:cNvPr>
          <p:cNvSpPr txBox="1"/>
          <p:nvPr/>
        </p:nvSpPr>
        <p:spPr>
          <a:xfrm>
            <a:off x="7246374" y="1690688"/>
            <a:ext cx="4326194" cy="2862322"/>
          </a:xfrm>
          <a:prstGeom prst="rect">
            <a:avLst/>
          </a:prstGeom>
          <a:noFill/>
        </p:spPr>
        <p:txBody>
          <a:bodyPr wrap="square" rtlCol="0">
            <a:spAutoFit/>
          </a:bodyPr>
          <a:lstStyle/>
          <a:p>
            <a:r>
              <a:rPr lang="en-IN" b="1" dirty="0"/>
              <a:t>EXAMPLE:</a:t>
            </a:r>
          </a:p>
          <a:p>
            <a:endParaRPr lang="en-IN" b="1" dirty="0"/>
          </a:p>
          <a:p>
            <a:r>
              <a:rPr lang="en-IN" b="1" dirty="0"/>
              <a:t>Banking Industry</a:t>
            </a:r>
          </a:p>
          <a:p>
            <a:r>
              <a:rPr lang="en-IN" dirty="0"/>
              <a:t>A bank uses AI to detect unusual transactions.</a:t>
            </a:r>
          </a:p>
          <a:p>
            <a:r>
              <a:rPr lang="en-IN" dirty="0"/>
              <a:t>When someone attempts to transfer ₹10 lakh from a customer's account to an unfamiliar destination, the system immediately blocks the transaction and alerts the customer</a:t>
            </a:r>
          </a:p>
        </p:txBody>
      </p:sp>
    </p:spTree>
    <p:extLst>
      <p:ext uri="{BB962C8B-B14F-4D97-AF65-F5344CB8AC3E}">
        <p14:creationId xmlns:p14="http://schemas.microsoft.com/office/powerpoint/2010/main" val="357378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A3CE-AC54-2CF0-B32F-063A78D43F36}"/>
              </a:ext>
            </a:extLst>
          </p:cNvPr>
          <p:cNvSpPr>
            <a:spLocks noGrp="1"/>
          </p:cNvSpPr>
          <p:nvPr>
            <p:ph type="title"/>
          </p:nvPr>
        </p:nvSpPr>
        <p:spPr/>
        <p:txBody>
          <a:bodyPr/>
          <a:lstStyle/>
          <a:p>
            <a:r>
              <a:rPr lang="en-IN" b="1" dirty="0"/>
              <a:t>Investment</a:t>
            </a:r>
            <a:endParaRPr lang="en-IN" dirty="0"/>
          </a:p>
        </p:txBody>
      </p:sp>
      <p:sp>
        <p:nvSpPr>
          <p:cNvPr id="3" name="Content Placeholder 2">
            <a:extLst>
              <a:ext uri="{FF2B5EF4-FFF2-40B4-BE49-F238E27FC236}">
                <a16:creationId xmlns:a16="http://schemas.microsoft.com/office/drawing/2014/main" id="{2307FA58-72F9-12F9-ABAA-E631BABF40A3}"/>
              </a:ext>
            </a:extLst>
          </p:cNvPr>
          <p:cNvSpPr>
            <a:spLocks noGrp="1"/>
          </p:cNvSpPr>
          <p:nvPr>
            <p:ph idx="1"/>
          </p:nvPr>
        </p:nvSpPr>
        <p:spPr>
          <a:xfrm>
            <a:off x="838200" y="1563329"/>
            <a:ext cx="5808406" cy="5093110"/>
          </a:xfrm>
        </p:spPr>
        <p:txBody>
          <a:bodyPr>
            <a:normAutofit fontScale="92500" lnSpcReduction="10000"/>
          </a:bodyPr>
          <a:lstStyle/>
          <a:p>
            <a:pPr marL="0" indent="0">
              <a:buNone/>
            </a:pPr>
            <a:r>
              <a:rPr lang="en-IN" dirty="0"/>
              <a:t>Investment means spending money today to generate greater returns in the future.</a:t>
            </a:r>
          </a:p>
          <a:p>
            <a:pPr marL="0" indent="0">
              <a:buNone/>
            </a:pPr>
            <a:r>
              <a:rPr lang="en-IN" dirty="0"/>
              <a:t>Businesses invest in:</a:t>
            </a:r>
          </a:p>
          <a:p>
            <a:pPr>
              <a:buFont typeface="Wingdings" panose="05000000000000000000" pitchFamily="2" charset="2"/>
              <a:buChar char="q"/>
            </a:pPr>
            <a:r>
              <a:rPr lang="en-IN" dirty="0"/>
              <a:t>Machinery </a:t>
            </a:r>
          </a:p>
          <a:p>
            <a:pPr>
              <a:buFont typeface="Wingdings" panose="05000000000000000000" pitchFamily="2" charset="2"/>
              <a:buChar char="q"/>
            </a:pPr>
            <a:r>
              <a:rPr lang="en-IN" dirty="0"/>
              <a:t>Technology </a:t>
            </a:r>
          </a:p>
          <a:p>
            <a:pPr>
              <a:buFont typeface="Wingdings" panose="05000000000000000000" pitchFamily="2" charset="2"/>
              <a:buChar char="q"/>
            </a:pPr>
            <a:r>
              <a:rPr lang="en-IN" dirty="0"/>
              <a:t>Employee training </a:t>
            </a:r>
          </a:p>
          <a:p>
            <a:pPr>
              <a:buFont typeface="Wingdings" panose="05000000000000000000" pitchFamily="2" charset="2"/>
              <a:buChar char="q"/>
            </a:pPr>
            <a:r>
              <a:rPr lang="en-IN" dirty="0"/>
              <a:t>Research and development </a:t>
            </a:r>
          </a:p>
          <a:p>
            <a:pPr>
              <a:buFont typeface="Wingdings" panose="05000000000000000000" pitchFamily="2" charset="2"/>
              <a:buChar char="q"/>
            </a:pPr>
            <a:r>
              <a:rPr lang="en-IN" dirty="0"/>
              <a:t>New products </a:t>
            </a:r>
          </a:p>
          <a:p>
            <a:pPr marL="0" indent="0">
              <a:buNone/>
            </a:pPr>
            <a:r>
              <a:rPr lang="en-IN" b="1" dirty="0"/>
              <a:t>Why It Matters</a:t>
            </a:r>
          </a:p>
          <a:p>
            <a:pPr marL="0" indent="0">
              <a:buNone/>
            </a:pPr>
            <a:r>
              <a:rPr lang="en-IN" dirty="0"/>
              <a:t>Investment:</a:t>
            </a:r>
          </a:p>
          <a:p>
            <a:pPr>
              <a:buFont typeface="Wingdings" panose="05000000000000000000" pitchFamily="2" charset="2"/>
              <a:buChar char="q"/>
            </a:pPr>
            <a:r>
              <a:rPr lang="en-IN" dirty="0"/>
              <a:t>Improves productivity </a:t>
            </a:r>
          </a:p>
          <a:p>
            <a:pPr>
              <a:buFont typeface="Wingdings" panose="05000000000000000000" pitchFamily="2" charset="2"/>
              <a:buChar char="q"/>
            </a:pPr>
            <a:r>
              <a:rPr lang="en-IN" dirty="0"/>
              <a:t>Supports innovation </a:t>
            </a:r>
          </a:p>
          <a:p>
            <a:pPr>
              <a:buFont typeface="Wingdings" panose="05000000000000000000" pitchFamily="2" charset="2"/>
              <a:buChar char="q"/>
            </a:pPr>
            <a:r>
              <a:rPr lang="en-IN" dirty="0"/>
              <a:t>Increases profits </a:t>
            </a:r>
          </a:p>
          <a:p>
            <a:pPr>
              <a:buFont typeface="Wingdings" panose="05000000000000000000" pitchFamily="2" charset="2"/>
              <a:buChar char="q"/>
            </a:pPr>
            <a:r>
              <a:rPr lang="en-IN" dirty="0"/>
              <a:t>Creates competitive advantage</a:t>
            </a:r>
          </a:p>
          <a:p>
            <a:endParaRPr lang="en-IN" dirty="0"/>
          </a:p>
        </p:txBody>
      </p:sp>
      <p:sp>
        <p:nvSpPr>
          <p:cNvPr id="4" name="TextBox 3">
            <a:extLst>
              <a:ext uri="{FF2B5EF4-FFF2-40B4-BE49-F238E27FC236}">
                <a16:creationId xmlns:a16="http://schemas.microsoft.com/office/drawing/2014/main" id="{DC2DCD91-995F-3AF3-A0F0-E51F538BFBAF}"/>
              </a:ext>
            </a:extLst>
          </p:cNvPr>
          <p:cNvSpPr txBox="1"/>
          <p:nvPr/>
        </p:nvSpPr>
        <p:spPr>
          <a:xfrm>
            <a:off x="6990735" y="1690687"/>
            <a:ext cx="4827639" cy="3139321"/>
          </a:xfrm>
          <a:prstGeom prst="rect">
            <a:avLst/>
          </a:prstGeom>
          <a:noFill/>
        </p:spPr>
        <p:txBody>
          <a:bodyPr wrap="square" rtlCol="0">
            <a:spAutoFit/>
          </a:bodyPr>
          <a:lstStyle/>
          <a:p>
            <a:r>
              <a:rPr lang="en-IN" b="1" dirty="0"/>
              <a:t>EXAMPLE:</a:t>
            </a:r>
          </a:p>
          <a:p>
            <a:endParaRPr lang="en-IN" b="1" dirty="0"/>
          </a:p>
          <a:p>
            <a:r>
              <a:rPr lang="en-IN" b="1" dirty="0"/>
              <a:t>Automobile Industry</a:t>
            </a:r>
          </a:p>
          <a:p>
            <a:r>
              <a:rPr lang="en-IN" dirty="0"/>
              <a:t>A car manufacturer invests in robotic assembly lines.</a:t>
            </a:r>
          </a:p>
          <a:p>
            <a:r>
              <a:rPr lang="en-IN" dirty="0"/>
              <a:t>The robots:</a:t>
            </a:r>
          </a:p>
          <a:p>
            <a:r>
              <a:rPr lang="en-IN" dirty="0"/>
              <a:t>Produce cars faster </a:t>
            </a:r>
          </a:p>
          <a:p>
            <a:r>
              <a:rPr lang="en-IN" dirty="0"/>
              <a:t>Improve quality </a:t>
            </a:r>
          </a:p>
          <a:p>
            <a:r>
              <a:rPr lang="en-IN" dirty="0"/>
              <a:t>Reduce manufacturing costs </a:t>
            </a:r>
          </a:p>
          <a:p>
            <a:r>
              <a:rPr lang="en-IN" dirty="0"/>
              <a:t>As a result, the company increases production and earns higher profits.</a:t>
            </a:r>
          </a:p>
        </p:txBody>
      </p:sp>
    </p:spTree>
    <p:extLst>
      <p:ext uri="{BB962C8B-B14F-4D97-AF65-F5344CB8AC3E}">
        <p14:creationId xmlns:p14="http://schemas.microsoft.com/office/powerpoint/2010/main" val="506076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D6C60-8660-EEBA-CDD2-E14B5CFF7B6C}"/>
              </a:ext>
            </a:extLst>
          </p:cNvPr>
          <p:cNvSpPr>
            <a:spLocks noGrp="1"/>
          </p:cNvSpPr>
          <p:nvPr>
            <p:ph type="title"/>
          </p:nvPr>
        </p:nvSpPr>
        <p:spPr/>
        <p:txBody>
          <a:bodyPr/>
          <a:lstStyle/>
          <a:p>
            <a:r>
              <a:rPr lang="en-IN" b="1" dirty="0"/>
              <a:t>Wealth Creation</a:t>
            </a:r>
            <a:endParaRPr lang="en-IN" dirty="0"/>
          </a:p>
        </p:txBody>
      </p:sp>
      <p:sp>
        <p:nvSpPr>
          <p:cNvPr id="3" name="Content Placeholder 2">
            <a:extLst>
              <a:ext uri="{FF2B5EF4-FFF2-40B4-BE49-F238E27FC236}">
                <a16:creationId xmlns:a16="http://schemas.microsoft.com/office/drawing/2014/main" id="{1CEF51ED-60F5-1E44-92DC-E71714F09120}"/>
              </a:ext>
            </a:extLst>
          </p:cNvPr>
          <p:cNvSpPr>
            <a:spLocks noGrp="1"/>
          </p:cNvSpPr>
          <p:nvPr>
            <p:ph idx="1"/>
          </p:nvPr>
        </p:nvSpPr>
        <p:spPr>
          <a:xfrm>
            <a:off x="1081548" y="1592826"/>
            <a:ext cx="6027175" cy="5161935"/>
          </a:xfrm>
        </p:spPr>
        <p:txBody>
          <a:bodyPr>
            <a:normAutofit fontScale="85000" lnSpcReduction="20000"/>
          </a:bodyPr>
          <a:lstStyle/>
          <a:p>
            <a:pPr marL="0" indent="0">
              <a:buNone/>
            </a:pPr>
            <a:r>
              <a:rPr lang="en-IN" dirty="0"/>
              <a:t>Wealth creation is the long-term process of increasing the value of a business and generating sustainable financial returns for owners, employees, and investors.</a:t>
            </a:r>
          </a:p>
          <a:p>
            <a:pPr marL="0" indent="0">
              <a:buNone/>
            </a:pPr>
            <a:r>
              <a:rPr lang="en-IN" b="1" dirty="0"/>
              <a:t>Ways Businesses Create Wealth</a:t>
            </a:r>
          </a:p>
          <a:p>
            <a:pPr>
              <a:buFont typeface="Wingdings" panose="05000000000000000000" pitchFamily="2" charset="2"/>
              <a:buChar char="v"/>
            </a:pPr>
            <a:r>
              <a:rPr lang="en-IN" dirty="0"/>
              <a:t>Increasing profits </a:t>
            </a:r>
          </a:p>
          <a:p>
            <a:pPr>
              <a:buFont typeface="Wingdings" panose="05000000000000000000" pitchFamily="2" charset="2"/>
              <a:buChar char="v"/>
            </a:pPr>
            <a:r>
              <a:rPr lang="en-IN" dirty="0"/>
              <a:t>Growing market share </a:t>
            </a:r>
          </a:p>
          <a:p>
            <a:pPr>
              <a:buFont typeface="Wingdings" panose="05000000000000000000" pitchFamily="2" charset="2"/>
              <a:buChar char="v"/>
            </a:pPr>
            <a:r>
              <a:rPr lang="en-IN" dirty="0"/>
              <a:t>Investing in innovation </a:t>
            </a:r>
          </a:p>
          <a:p>
            <a:pPr>
              <a:buFont typeface="Wingdings" panose="05000000000000000000" pitchFamily="2" charset="2"/>
              <a:buChar char="v"/>
            </a:pPr>
            <a:r>
              <a:rPr lang="en-IN" dirty="0"/>
              <a:t>Expanding globally </a:t>
            </a:r>
          </a:p>
          <a:p>
            <a:pPr>
              <a:buFont typeface="Wingdings" panose="05000000000000000000" pitchFamily="2" charset="2"/>
              <a:buChar char="v"/>
            </a:pPr>
            <a:r>
              <a:rPr lang="en-IN" dirty="0"/>
              <a:t>Building valuable brands </a:t>
            </a:r>
          </a:p>
          <a:p>
            <a:pPr>
              <a:buFont typeface="Wingdings" panose="05000000000000000000" pitchFamily="2" charset="2"/>
              <a:buChar char="v"/>
            </a:pPr>
            <a:r>
              <a:rPr lang="en-IN" dirty="0"/>
              <a:t>Creating intellectual property </a:t>
            </a:r>
          </a:p>
          <a:p>
            <a:pPr marL="0" indent="0">
              <a:buNone/>
            </a:pPr>
            <a:r>
              <a:rPr lang="en-IN" b="1" dirty="0"/>
              <a:t>Why It Matters</a:t>
            </a:r>
          </a:p>
          <a:p>
            <a:pPr>
              <a:buFont typeface="Wingdings" panose="05000000000000000000" pitchFamily="2" charset="2"/>
              <a:buChar char="v"/>
            </a:pPr>
            <a:r>
              <a:rPr lang="en-IN" dirty="0"/>
              <a:t>Wealth creation:</a:t>
            </a:r>
          </a:p>
          <a:p>
            <a:pPr>
              <a:buFont typeface="Wingdings" panose="05000000000000000000" pitchFamily="2" charset="2"/>
              <a:buChar char="v"/>
            </a:pPr>
            <a:r>
              <a:rPr lang="en-IN" dirty="0"/>
              <a:t>Increases shareholder value </a:t>
            </a:r>
          </a:p>
          <a:p>
            <a:pPr>
              <a:buFont typeface="Wingdings" panose="05000000000000000000" pitchFamily="2" charset="2"/>
              <a:buChar char="v"/>
            </a:pPr>
            <a:r>
              <a:rPr lang="en-IN" dirty="0"/>
              <a:t>Creates employment </a:t>
            </a:r>
          </a:p>
          <a:p>
            <a:pPr>
              <a:buFont typeface="Wingdings" panose="05000000000000000000" pitchFamily="2" charset="2"/>
              <a:buChar char="v"/>
            </a:pPr>
            <a:r>
              <a:rPr lang="en-IN" dirty="0"/>
              <a:t>Supports economic growth </a:t>
            </a:r>
          </a:p>
          <a:p>
            <a:pPr>
              <a:buFont typeface="Wingdings" panose="05000000000000000000" pitchFamily="2" charset="2"/>
              <a:buChar char="v"/>
            </a:pPr>
            <a:r>
              <a:rPr lang="en-IN" dirty="0"/>
              <a:t>Provides financial security </a:t>
            </a:r>
          </a:p>
          <a:p>
            <a:pPr>
              <a:buFont typeface="Wingdings" panose="05000000000000000000" pitchFamily="2" charset="2"/>
              <a:buChar char="v"/>
            </a:pPr>
            <a:r>
              <a:rPr lang="en-IN" dirty="0"/>
              <a:t>Enables future investments</a:t>
            </a:r>
          </a:p>
          <a:p>
            <a:endParaRPr lang="en-IN" dirty="0"/>
          </a:p>
        </p:txBody>
      </p:sp>
      <p:sp>
        <p:nvSpPr>
          <p:cNvPr id="4" name="TextBox 3">
            <a:extLst>
              <a:ext uri="{FF2B5EF4-FFF2-40B4-BE49-F238E27FC236}">
                <a16:creationId xmlns:a16="http://schemas.microsoft.com/office/drawing/2014/main" id="{C166E0CD-BD13-AEB9-F5FA-794172B20093}"/>
              </a:ext>
            </a:extLst>
          </p:cNvPr>
          <p:cNvSpPr txBox="1"/>
          <p:nvPr/>
        </p:nvSpPr>
        <p:spPr>
          <a:xfrm>
            <a:off x="7364361" y="1455173"/>
            <a:ext cx="4286865" cy="3970318"/>
          </a:xfrm>
          <a:prstGeom prst="rect">
            <a:avLst/>
          </a:prstGeom>
          <a:noFill/>
        </p:spPr>
        <p:txBody>
          <a:bodyPr wrap="square" rtlCol="0">
            <a:spAutoFit/>
          </a:bodyPr>
          <a:lstStyle/>
          <a:p>
            <a:r>
              <a:rPr lang="en-IN" b="1" dirty="0"/>
              <a:t>EXAMPLE:</a:t>
            </a:r>
          </a:p>
          <a:p>
            <a:endParaRPr lang="en-IN" b="1" dirty="0"/>
          </a:p>
          <a:p>
            <a:r>
              <a:rPr lang="en-IN" b="1" dirty="0"/>
              <a:t>Renewable Energy Industry</a:t>
            </a:r>
          </a:p>
          <a:p>
            <a:r>
              <a:rPr lang="en-IN" dirty="0"/>
              <a:t>A startup begins by installing rooftop solar panels.</a:t>
            </a:r>
          </a:p>
          <a:p>
            <a:r>
              <a:rPr lang="en-IN" dirty="0"/>
              <a:t>Over time, it:</a:t>
            </a:r>
          </a:p>
          <a:p>
            <a:r>
              <a:rPr lang="en-IN" dirty="0"/>
              <a:t>Expands into multiple states </a:t>
            </a:r>
          </a:p>
          <a:p>
            <a:r>
              <a:rPr lang="en-IN" dirty="0"/>
              <a:t>Develops advanced energy-storage technology </a:t>
            </a:r>
          </a:p>
          <a:p>
            <a:r>
              <a:rPr lang="en-IN" dirty="0"/>
              <a:t>Attracts investors </a:t>
            </a:r>
          </a:p>
          <a:p>
            <a:r>
              <a:rPr lang="en-IN" dirty="0"/>
              <a:t>Increases company value </a:t>
            </a:r>
          </a:p>
          <a:p>
            <a:r>
              <a:rPr lang="en-IN" dirty="0"/>
              <a:t>The founders, employees, and investors all benefit as the business grows.</a:t>
            </a:r>
          </a:p>
        </p:txBody>
      </p:sp>
    </p:spTree>
    <p:extLst>
      <p:ext uri="{BB962C8B-B14F-4D97-AF65-F5344CB8AC3E}">
        <p14:creationId xmlns:p14="http://schemas.microsoft.com/office/powerpoint/2010/main" val="78330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A7320-9485-6AEC-4F25-C05084340D73}"/>
              </a:ext>
            </a:extLst>
          </p:cNvPr>
          <p:cNvSpPr>
            <a:spLocks noGrp="1"/>
          </p:cNvSpPr>
          <p:nvPr>
            <p:ph type="title"/>
          </p:nvPr>
        </p:nvSpPr>
        <p:spPr/>
        <p:txBody>
          <a:bodyPr/>
          <a:lstStyle/>
          <a:p>
            <a:r>
              <a:rPr lang="en-IN" dirty="0"/>
              <a:t>CONCLUSION</a:t>
            </a:r>
          </a:p>
        </p:txBody>
      </p:sp>
      <p:sp>
        <p:nvSpPr>
          <p:cNvPr id="3" name="Content Placeholder 2">
            <a:extLst>
              <a:ext uri="{FF2B5EF4-FFF2-40B4-BE49-F238E27FC236}">
                <a16:creationId xmlns:a16="http://schemas.microsoft.com/office/drawing/2014/main" id="{26F66910-DEA0-F0D5-F2AA-BCB894B36CC0}"/>
              </a:ext>
            </a:extLst>
          </p:cNvPr>
          <p:cNvSpPr>
            <a:spLocks noGrp="1"/>
          </p:cNvSpPr>
          <p:nvPr>
            <p:ph idx="1"/>
          </p:nvPr>
        </p:nvSpPr>
        <p:spPr/>
        <p:txBody>
          <a:bodyPr/>
          <a:lstStyle/>
          <a:p>
            <a:r>
              <a:rPr lang="en-IN" dirty="0"/>
              <a:t>Finance is the lifeblood of any business. It cuts across all the functional areas of the business. It provides the funds needed to start, operate, and expand a business while ensuring that resources are used efficiently. Effective financial management helps businesses control costs, maintain steady cash flow, make informed investment decisions, and manage risks. It also enables organizations to achieve long-term growth, improve profitability, and build confidence among investors and stakeholders.</a:t>
            </a:r>
          </a:p>
          <a:p>
            <a:endParaRPr lang="en-IN" dirty="0"/>
          </a:p>
          <a:p>
            <a:r>
              <a:rPr lang="en-IN" b="1" dirty="0"/>
              <a:t>IT IS SAID THAT MONEY WITHOUT FINANCIAL DISCIPLINE IS MONEY SOON GONE</a:t>
            </a:r>
            <a:r>
              <a:rPr lang="en-IN" dirty="0"/>
              <a:t>.</a:t>
            </a:r>
            <a:endParaRPr lang="en-IN" b="1" dirty="0"/>
          </a:p>
        </p:txBody>
      </p:sp>
    </p:spTree>
    <p:extLst>
      <p:ext uri="{BB962C8B-B14F-4D97-AF65-F5344CB8AC3E}">
        <p14:creationId xmlns:p14="http://schemas.microsoft.com/office/powerpoint/2010/main" val="1860645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ACF10-3A4A-C6AF-8404-FC9B6125FF2D}"/>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69932DC0-4844-BA53-EB98-D06532A5650A}"/>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514600" y="1517071"/>
            <a:ext cx="7762009" cy="4509655"/>
          </a:xfrm>
        </p:spPr>
      </p:pic>
    </p:spTree>
    <p:extLst>
      <p:ext uri="{BB962C8B-B14F-4D97-AF65-F5344CB8AC3E}">
        <p14:creationId xmlns:p14="http://schemas.microsoft.com/office/powerpoint/2010/main" val="364491842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84</TotalTime>
  <Words>1150</Words>
  <Application>Microsoft Office PowerPoint</Application>
  <PresentationFormat>Widescreen</PresentationFormat>
  <Paragraphs>235</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Century Gothic</vt:lpstr>
      <vt:lpstr>Courier New</vt:lpstr>
      <vt:lpstr>Wingdings</vt:lpstr>
      <vt:lpstr>Wingdings 3</vt:lpstr>
      <vt:lpstr>Wisp</vt:lpstr>
      <vt:lpstr>TOPIC:        FINANCE : HOW TO DO BUSINESS(PART 3) </vt:lpstr>
      <vt:lpstr>Profit versus Cash</vt:lpstr>
      <vt:lpstr>                  Bank Finance</vt:lpstr>
      <vt:lpstr>Working Capital</vt:lpstr>
      <vt:lpstr>Debt</vt:lpstr>
      <vt:lpstr>Financial Discipline</vt:lpstr>
      <vt:lpstr>Budgeting</vt:lpstr>
      <vt:lpstr>Internal Control</vt:lpstr>
      <vt:lpstr>Fraud Prevention</vt:lpstr>
      <vt:lpstr>Investment</vt:lpstr>
      <vt:lpstr>Wealth Creation</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saif siddiqui</dc:creator>
  <cp:lastModifiedBy>saif siddiqui</cp:lastModifiedBy>
  <cp:revision>1</cp:revision>
  <dcterms:created xsi:type="dcterms:W3CDTF">2026-07-06T06:44:31Z</dcterms:created>
  <dcterms:modified xsi:type="dcterms:W3CDTF">2026-07-14T06:48:10Z</dcterms:modified>
</cp:coreProperties>
</file>